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Lst>
  <p:notesMasterIdLst>
    <p:notesMasterId r:id="rId26"/>
  </p:notesMasterIdLst>
  <p:handoutMasterIdLst>
    <p:handoutMasterId r:id="rId27"/>
  </p:handoutMasterIdLst>
  <p:sldIdLst>
    <p:sldId id="256" r:id="rId3"/>
    <p:sldId id="261" r:id="rId4"/>
    <p:sldId id="262" r:id="rId5"/>
    <p:sldId id="270" r:id="rId6"/>
    <p:sldId id="263" r:id="rId7"/>
    <p:sldId id="264" r:id="rId8"/>
    <p:sldId id="277" r:id="rId9"/>
    <p:sldId id="287" r:id="rId10"/>
    <p:sldId id="288" r:id="rId11"/>
    <p:sldId id="278" r:id="rId12"/>
    <p:sldId id="279" r:id="rId13"/>
    <p:sldId id="280" r:id="rId14"/>
    <p:sldId id="265" r:id="rId15"/>
    <p:sldId id="281" r:id="rId16"/>
    <p:sldId id="290" r:id="rId17"/>
    <p:sldId id="291" r:id="rId18"/>
    <p:sldId id="283" r:id="rId19"/>
    <p:sldId id="271" r:id="rId20"/>
    <p:sldId id="275" r:id="rId21"/>
    <p:sldId id="286" r:id="rId22"/>
    <p:sldId id="285" r:id="rId23"/>
    <p:sldId id="293" r:id="rId24"/>
    <p:sldId id="284"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4">
          <p15:clr>
            <a:srgbClr val="A4A3A4"/>
          </p15:clr>
        </p15:guide>
        <p15:guide id="2" pos="2890">
          <p15:clr>
            <a:srgbClr val="A4A3A4"/>
          </p15:clr>
        </p15:guide>
      </p15:sldGuideLst>
    </p:ext>
    <p:ext uri="{2D200454-40CA-4A62-9FC3-DE9A4176ACB9}">
      <p15:notesGuideLst xmlns:p15="http://schemas.microsoft.com/office/powerpoint/2012/main">
        <p15:guide id="1" orient="horz" pos="2832">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65" d="100"/>
          <a:sy n="65" d="100"/>
        </p:scale>
        <p:origin x="1248" y="60"/>
      </p:cViewPr>
      <p:guideLst>
        <p:guide orient="horz" pos="2124"/>
        <p:guide pos="2890"/>
      </p:guideLst>
    </p:cSldViewPr>
  </p:slideViewPr>
  <p:notesTextViewPr>
    <p:cViewPr>
      <p:scale>
        <a:sx n="100" d="100"/>
        <a:sy n="100" d="100"/>
      </p:scale>
      <p:origin x="0" y="0"/>
    </p:cViewPr>
  </p:notesTextViewPr>
  <p:notesViewPr>
    <p:cSldViewPr>
      <p:cViewPr varScale="1">
        <p:scale>
          <a:sx n="80" d="100"/>
          <a:sy n="80" d="100"/>
        </p:scale>
        <p:origin x="-2094" y="-90"/>
      </p:cViewPr>
      <p:guideLst>
        <p:guide orient="horz" pos="2832"/>
        <p:guide pos="216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4B3438-5573-44BC-9A32-47E8CE9B8FCF}" type="datetimeFigureOut">
              <a:rPr lang="zh-CN" altLang="en-US" smtClean="0"/>
              <a:pPr/>
              <a:t>2021/9/10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4155A2-782D-44D1-A2D1-771DF2EFB0C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A34306-D0D4-4BFB-94D6-F4D6D2D172E6}" type="datetimeFigureOut">
              <a:rPr lang="zh-CN" altLang="en-US" smtClean="0"/>
              <a:pPr/>
              <a:t>2021/9/10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E91248-7F71-4A00-8C9A-340084BCE16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F72C857-16F9-411C-8B45-AC5DEEE67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145B6B-1A37-4627-AFDC-53A6B38F308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AC560DB2-B2F8-42C9-ABB7-E3C874BB65F1}"/>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36CE475F-8BEB-4C1A-9F93-36C59732C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355371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F72C857-16F9-411C-8B45-AC5DEEE67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145B6B-1A37-4627-AFDC-53A6B38F3087}" type="slidenum">
              <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5" name="Rectangle 2">
            <a:extLst>
              <a:ext uri="{FF2B5EF4-FFF2-40B4-BE49-F238E27FC236}">
                <a16:creationId xmlns:a16="http://schemas.microsoft.com/office/drawing/2014/main" id="{AC560DB2-B2F8-42C9-ABB7-E3C874BB65F1}"/>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36CE475F-8BEB-4C1A-9F93-36C59732C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06448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0C85190-37A1-4561-8818-60E0974BAC49}" type="datetime1">
              <a:rPr lang="zh-CN" altLang="en-US" smtClean="0"/>
              <a:pPr/>
              <a:t>2021/9/10</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0FB640E4-5C43-429B-85F1-483ECE9E6D26}"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2BEDEB73-59DD-41FF-9CBB-44BD3C6BDAB5}" type="datetime1">
              <a:rPr lang="zh-CN" altLang="en-US" smtClean="0"/>
              <a:pPr/>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B640E4-5C43-429B-85F1-483ECE9E6D26}" type="slidenum">
              <a:rPr lang="zh-CN" altLang="en-US" smtClean="0"/>
              <a:pPr/>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DC44EA69-BAB0-4DFE-8E52-627C00EAD044}" type="datetime1">
              <a:rPr lang="zh-CN" altLang="en-US" smtClean="0"/>
              <a:pPr/>
              <a:t>2021/9/10</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灯片编号占位符 5"/>
          <p:cNvSpPr>
            <a:spLocks noGrp="1"/>
          </p:cNvSpPr>
          <p:nvPr>
            <p:ph type="sldNum" sz="quarter" idx="12"/>
          </p:nvPr>
        </p:nvSpPr>
        <p:spPr>
          <a:xfrm rot="5400000">
            <a:off x="5989638" y="144462"/>
            <a:ext cx="533400" cy="244476"/>
          </a:xfrm>
        </p:spPr>
        <p:txBody>
          <a:bodyPr/>
          <a:lstStyle/>
          <a:p>
            <a:fld id="{0FB640E4-5C43-429B-85F1-483ECE9E6D26}"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单击以编辑母版副标题样式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endParaRPr 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45609764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998113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pPr>
              <a:defRPr/>
            </a:pPr>
            <a:endParaRPr 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7913CC08-30F8-49E6-93ED-46B35F99303D}" type="slidenum">
              <a:rPr lang="en-US" altLang="zh-CN" smtClean="0"/>
              <a:pPr/>
              <a:t>‹#›</a:t>
            </a:fld>
            <a:endParaRPr lang="en-US" altLang="zh-CN"/>
          </a:p>
        </p:txBody>
      </p:sp>
      <p:sp>
        <p:nvSpPr>
          <p:cNvPr id="14" name="页脚占位符 13"/>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666146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pPr>
              <a:defRPr/>
            </a:pPr>
            <a:endParaRPr lang="en-US"/>
          </a:p>
        </p:txBody>
      </p:sp>
      <p:sp>
        <p:nvSpPr>
          <p:cNvPr id="10" name="灯片编号占位符 9"/>
          <p:cNvSpPr>
            <a:spLocks noGrp="1"/>
          </p:cNvSpPr>
          <p:nvPr>
            <p:ph type="sldNum" sz="quarter" idx="16"/>
          </p:nvPr>
        </p:nvSpPr>
        <p:spPr/>
        <p:txBody>
          <a:bodyPr rtlCol="0"/>
          <a:lstStyle/>
          <a:p>
            <a:fld id="{7913CC08-30F8-49E6-93ED-46B35F99303D}" type="slidenum">
              <a:rPr lang="en-US" altLang="zh-CN" smtClean="0"/>
              <a:pPr/>
              <a:t>‹#›</a:t>
            </a:fld>
            <a:endParaRPr lang="en-US" altLang="zh-CN"/>
          </a:p>
        </p:txBody>
      </p:sp>
      <p:sp>
        <p:nvSpPr>
          <p:cNvPr id="12" name="页脚占位符 11"/>
          <p:cNvSpPr>
            <a:spLocks noGrp="1"/>
          </p:cNvSpPr>
          <p:nvPr>
            <p:ph type="ftr" sz="quarter" idx="17"/>
          </p:nvPr>
        </p:nvSpPr>
        <p:spPr/>
        <p:txBody>
          <a:bodyPr rtlCol="0"/>
          <a:lstStyle/>
          <a:p>
            <a:pPr>
              <a:defRPr/>
            </a:pPr>
            <a:endParaRPr lang="en-US"/>
          </a:p>
        </p:txBody>
      </p:sp>
    </p:spTree>
    <p:extLst>
      <p:ext uri="{BB962C8B-B14F-4D97-AF65-F5344CB8AC3E}">
        <p14:creationId xmlns:p14="http://schemas.microsoft.com/office/powerpoint/2010/main" val="980728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pPr>
              <a:defRPr/>
            </a:pPr>
            <a:endParaRPr lang="en-US"/>
          </a:p>
        </p:txBody>
      </p:sp>
      <p:sp>
        <p:nvSpPr>
          <p:cNvPr id="12" name="灯片编号占位符 11"/>
          <p:cNvSpPr>
            <a:spLocks noGrp="1"/>
          </p:cNvSpPr>
          <p:nvPr>
            <p:ph type="sldNum" sz="quarter" idx="16"/>
          </p:nvPr>
        </p:nvSpPr>
        <p:spPr/>
        <p:txBody>
          <a:bodyPr rtlCol="0"/>
          <a:lstStyle/>
          <a:p>
            <a:fld id="{7913CC08-30F8-49E6-93ED-46B35F99303D}" type="slidenum">
              <a:rPr lang="en-US" altLang="zh-CN" smtClean="0"/>
              <a:pPr/>
              <a:t>‹#›</a:t>
            </a:fld>
            <a:endParaRPr lang="en-US" altLang="zh-CN"/>
          </a:p>
        </p:txBody>
      </p:sp>
      <p:sp>
        <p:nvSpPr>
          <p:cNvPr id="14" name="页脚占位符 13"/>
          <p:cNvSpPr>
            <a:spLocks noGrp="1"/>
          </p:cNvSpPr>
          <p:nvPr>
            <p:ph type="ftr" sz="quarter" idx="17"/>
          </p:nvPr>
        </p:nvSpPr>
        <p:spPr/>
        <p:txBody>
          <a:bodyPr rtlCol="0"/>
          <a:lstStyle/>
          <a:p>
            <a:pPr>
              <a:defRPr/>
            </a:pPr>
            <a:endParaRPr 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编辑母版文本样式</a:t>
            </a:r>
          </a:p>
        </p:txBody>
      </p:sp>
    </p:spTree>
    <p:extLst>
      <p:ext uri="{BB962C8B-B14F-4D97-AF65-F5344CB8AC3E}">
        <p14:creationId xmlns:p14="http://schemas.microsoft.com/office/powerpoint/2010/main" val="427328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1323717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p>
        </p:txBody>
      </p:sp>
      <p:sp>
        <p:nvSpPr>
          <p:cNvPr id="3" name="页脚占位符 2"/>
          <p:cNvSpPr>
            <a:spLocks noGrp="1"/>
          </p:cNvSpPr>
          <p:nvPr>
            <p:ph type="ftr" sz="quarter" idx="11"/>
          </p:nvPr>
        </p:nvSpPr>
        <p:spPr/>
        <p:txBody>
          <a:bodyPr/>
          <a:lstStyle/>
          <a:p>
            <a:pPr>
              <a:defRPr/>
            </a:pPr>
            <a:endParaRPr 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1720882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pPr>
              <a:defRPr/>
            </a:pPr>
            <a:endParaRPr lang="en-US"/>
          </a:p>
        </p:txBody>
      </p:sp>
      <p:sp>
        <p:nvSpPr>
          <p:cNvPr id="6" name="页脚占位符 5"/>
          <p:cNvSpPr>
            <a:spLocks noGrp="1"/>
          </p:cNvSpPr>
          <p:nvPr>
            <p:ph type="ftr" sz="quarter" idx="11"/>
          </p:nvPr>
        </p:nvSpPr>
        <p:spPr/>
        <p:txBody>
          <a:bodyPr/>
          <a:lstStyle/>
          <a:p>
            <a:pPr>
              <a:defRPr/>
            </a:pPr>
            <a:endParaRPr 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7913CC08-30F8-49E6-93ED-46B35F99303D}" type="slidenum">
              <a:rPr lang="en-US" altLang="zh-CN" smtClean="0"/>
              <a:pPr/>
              <a:t>‹#›</a:t>
            </a:fld>
            <a:endParaRPr lang="en-US" altLang="zh-CN"/>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extLst>
      <p:ext uri="{BB962C8B-B14F-4D97-AF65-F5344CB8AC3E}">
        <p14:creationId xmlns:p14="http://schemas.microsoft.com/office/powerpoint/2010/main" val="181804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F03F9C69-7C4D-4664-89FF-97CC5C1068A8}" type="datetime1">
              <a:rPr lang="zh-CN" altLang="en-US" smtClean="0"/>
              <a:pPr/>
              <a:t>2021/9/10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pPr/>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日期占位符 11"/>
          <p:cNvSpPr>
            <a:spLocks noGrp="1"/>
          </p:cNvSpPr>
          <p:nvPr>
            <p:ph type="dt" sz="half" idx="10"/>
          </p:nvPr>
        </p:nvSpPr>
        <p:spPr>
          <a:xfrm>
            <a:off x="6248400" y="6248400"/>
            <a:ext cx="2667000" cy="365125"/>
          </a:xfrm>
        </p:spPr>
        <p:txBody>
          <a:bodyPr rtlCol="0"/>
          <a:lstStyle/>
          <a:p>
            <a:pPr>
              <a:defRPr/>
            </a:pPr>
            <a:endParaRPr 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7913CC08-30F8-49E6-93ED-46B35F99303D}" type="slidenum">
              <a:rPr lang="en-US" altLang="zh-CN" smtClean="0"/>
              <a:pPr/>
              <a:t>‹#›</a:t>
            </a:fld>
            <a:endParaRPr lang="en-US" altLang="zh-CN"/>
          </a:p>
        </p:txBody>
      </p:sp>
      <p:sp>
        <p:nvSpPr>
          <p:cNvPr id="14" name="页脚占位符 13"/>
          <p:cNvSpPr>
            <a:spLocks noGrp="1"/>
          </p:cNvSpPr>
          <p:nvPr>
            <p:ph type="ftr" sz="quarter" idx="12"/>
          </p:nvPr>
        </p:nvSpPr>
        <p:spPr>
          <a:xfrm>
            <a:off x="1600200" y="6248206"/>
            <a:ext cx="4572000" cy="365125"/>
          </a:xfrm>
        </p:spPr>
        <p:txBody>
          <a:bodyPr rtlCol="0"/>
          <a:lstStyle/>
          <a:p>
            <a:pPr>
              <a:defRPr/>
            </a:pPr>
            <a:endParaRPr 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extLst>
      <p:ext uri="{BB962C8B-B14F-4D97-AF65-F5344CB8AC3E}">
        <p14:creationId xmlns:p14="http://schemas.microsoft.com/office/powerpoint/2010/main" val="42113621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pPr>
              <a:defRPr/>
            </a:pPr>
            <a:endParaRPr lang="en-US"/>
          </a:p>
        </p:txBody>
      </p:sp>
      <p:sp>
        <p:nvSpPr>
          <p:cNvPr id="5" name="页脚占位符 4"/>
          <p:cNvSpPr>
            <a:spLocks noGrp="1"/>
          </p:cNvSpPr>
          <p:nvPr>
            <p:ph type="ftr" sz="quarter" idx="11"/>
          </p:nvPr>
        </p:nvSpPr>
        <p:spPr/>
        <p:txBody>
          <a:bodyPr/>
          <a:lstStyle/>
          <a:p>
            <a:pPr>
              <a:defRPr/>
            </a:pPr>
            <a:endParaRPr lang="en-US"/>
          </a:p>
        </p:txBody>
      </p:sp>
      <p:sp>
        <p:nvSpPr>
          <p:cNvPr id="6" name="灯片编号占位符 5"/>
          <p:cNvSpPr>
            <a:spLocks noGrp="1"/>
          </p:cNvSpPr>
          <p:nvPr>
            <p:ph type="sldNum" sz="quarter" idx="12"/>
          </p:nvPr>
        </p:nvSpPr>
        <p:spPr/>
        <p:txBody>
          <a:body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2359613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pPr>
              <a:defRPr/>
            </a:pPr>
            <a:endParaRPr lang="en-US"/>
          </a:p>
        </p:txBody>
      </p:sp>
      <p:sp>
        <p:nvSpPr>
          <p:cNvPr id="5" name="页脚占位符 4"/>
          <p:cNvSpPr>
            <a:spLocks noGrp="1"/>
          </p:cNvSpPr>
          <p:nvPr>
            <p:ph type="ftr" sz="quarter" idx="11"/>
          </p:nvPr>
        </p:nvSpPr>
        <p:spPr>
          <a:xfrm>
            <a:off x="457201" y="6248207"/>
            <a:ext cx="5573483" cy="365125"/>
          </a:xfrm>
        </p:spPr>
        <p:txBody>
          <a:bodyPr/>
          <a:lstStyle/>
          <a:p>
            <a:pPr>
              <a:defRPr/>
            </a:pPr>
            <a:endParaRPr 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灯片编号占位符 5"/>
          <p:cNvSpPr>
            <a:spLocks noGrp="1"/>
          </p:cNvSpPr>
          <p:nvPr>
            <p:ph type="sldNum" sz="quarter" idx="12"/>
          </p:nvPr>
        </p:nvSpPr>
        <p:spPr>
          <a:xfrm rot="5400000">
            <a:off x="5989638" y="144462"/>
            <a:ext cx="533400" cy="244476"/>
          </a:xfrm>
        </p:spPr>
        <p:txBody>
          <a:body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194670647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9E2C6C36-7E43-4C2E-BF5C-CC29003F3FA0}" type="datetime1">
              <a:rPr lang="zh-CN" altLang="en-US" smtClean="0"/>
              <a:pPr/>
              <a:t>2021/9/10</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FB640E4-5C43-429B-85F1-483ECE9E6D26}" type="slidenum">
              <a:rPr lang="zh-CN" altLang="en-US" smtClean="0"/>
              <a:pPr/>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8467B037-C1B5-40DB-821C-FD47548A827D}" type="datetime1">
              <a:rPr lang="zh-CN" altLang="en-US" smtClean="0"/>
              <a:pPr/>
              <a:t>2021/9/10</a:t>
            </a:fld>
            <a:endParaRPr lang="zh-CN" altLang="en-US"/>
          </a:p>
        </p:txBody>
      </p:sp>
      <p:sp>
        <p:nvSpPr>
          <p:cNvPr id="10" name="灯片编号占位符 9"/>
          <p:cNvSpPr>
            <a:spLocks noGrp="1"/>
          </p:cNvSpPr>
          <p:nvPr>
            <p:ph type="sldNum" sz="quarter" idx="16"/>
          </p:nvPr>
        </p:nvSpPr>
        <p:spPr/>
        <p:txBody>
          <a:bodyPr rtlCol="0"/>
          <a:lstStyle/>
          <a:p>
            <a:fld id="{0FB640E4-5C43-429B-85F1-483ECE9E6D26}" type="slidenum">
              <a:rPr lang="zh-CN" altLang="en-US" smtClean="0"/>
              <a:pPr/>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C29DF30B-1EA7-430D-9B72-AF6653B82246}" type="datetime1">
              <a:rPr lang="zh-CN" altLang="en-US" smtClean="0"/>
              <a:pPr/>
              <a:t>2021/9/10</a:t>
            </a:fld>
            <a:endParaRPr lang="zh-CN" altLang="en-US"/>
          </a:p>
        </p:txBody>
      </p:sp>
      <p:sp>
        <p:nvSpPr>
          <p:cNvPr id="12" name="灯片编号占位符 11"/>
          <p:cNvSpPr>
            <a:spLocks noGrp="1"/>
          </p:cNvSpPr>
          <p:nvPr>
            <p:ph type="sldNum" sz="quarter" idx="16"/>
          </p:nvPr>
        </p:nvSpPr>
        <p:spPr/>
        <p:txBody>
          <a:bodyPr rtlCol="0"/>
          <a:lstStyle/>
          <a:p>
            <a:fld id="{0FB640E4-5C43-429B-85F1-483ECE9E6D26}" type="slidenum">
              <a:rPr lang="zh-CN" altLang="en-US" smtClean="0"/>
              <a:pPr/>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1389EDCA-E14B-47E4-9083-DD714DA9D6CF}" type="datetime1">
              <a:rPr lang="zh-CN" altLang="en-US" smtClean="0"/>
              <a:pPr/>
              <a:t>2021/9/10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pPr/>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B6236C-61DF-4375-9690-88E264F1EBC3}" type="datetime1">
              <a:rPr lang="zh-CN" altLang="en-US" smtClean="0"/>
              <a:pPr/>
              <a:t>2021/9/10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FB640E4-5C43-429B-85F1-483ECE9E6D26}" type="slidenum">
              <a:rPr lang="zh-CN" altLang="en-US" smtClean="0"/>
              <a:pPr/>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801C1BC2-EEDB-4C1B-BE95-94CF750150FE}" type="datetime1">
              <a:rPr lang="zh-CN" altLang="en-US" smtClean="0"/>
              <a:pPr/>
              <a:t>2021/9/10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FB640E4-5C43-429B-85F1-483ECE9E6D26}" type="slidenum">
              <a:rPr lang="zh-CN" altLang="en-US" smtClean="0"/>
              <a:pPr/>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日期占位符 11"/>
          <p:cNvSpPr>
            <a:spLocks noGrp="1"/>
          </p:cNvSpPr>
          <p:nvPr>
            <p:ph type="dt" sz="half" idx="10"/>
          </p:nvPr>
        </p:nvSpPr>
        <p:spPr>
          <a:xfrm>
            <a:off x="6248400" y="6248400"/>
            <a:ext cx="2667000" cy="365125"/>
          </a:xfrm>
        </p:spPr>
        <p:txBody>
          <a:bodyPr rtlCol="0"/>
          <a:lstStyle/>
          <a:p>
            <a:fld id="{69089BEB-C0C5-4BFA-BB8B-AEC919CB6E2F}" type="datetime1">
              <a:rPr lang="zh-CN" altLang="en-US" smtClean="0"/>
              <a:pPr/>
              <a:t>2021/9/10</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FB640E4-5C43-429B-85F1-483ECE9E6D26}" type="slidenum">
              <a:rPr lang="zh-CN" altLang="en-US" smtClean="0"/>
              <a:pPr/>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6EEF8840-F50C-4EAB-9962-8E0F6F7F871B}" type="datetime1">
              <a:rPr lang="zh-CN" altLang="en-US" smtClean="0"/>
              <a:pPr/>
              <a:t>2021/9/10</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FB640E4-5C43-429B-85F1-483ECE9E6D2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7913CC08-30F8-49E6-93ED-46B35F99303D}" type="slidenum">
              <a:rPr lang="en-US" altLang="zh-CN" smtClean="0"/>
              <a:pPr/>
              <a:t>‹#›</a:t>
            </a:fld>
            <a:endParaRPr lang="en-US" altLang="zh-CN"/>
          </a:p>
        </p:txBody>
      </p:sp>
    </p:spTree>
    <p:extLst>
      <p:ext uri="{BB962C8B-B14F-4D97-AF65-F5344CB8AC3E}">
        <p14:creationId xmlns:p14="http://schemas.microsoft.com/office/powerpoint/2010/main" val="4250707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NULL" TargetMode="Externa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7.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2.wmf"/><Relationship Id="rId3" Type="http://schemas.openxmlformats.org/officeDocument/2006/relationships/image" Target="../media/image13.png"/><Relationship Id="rId7" Type="http://schemas.openxmlformats.org/officeDocument/2006/relationships/image" Target="../media/image9.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1.wmf"/><Relationship Id="rId5" Type="http://schemas.openxmlformats.org/officeDocument/2006/relationships/image" Target="../media/image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ynooth University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4069" y="6189687"/>
            <a:ext cx="1248882" cy="529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5796136" y="6165304"/>
            <a:ext cx="1835390" cy="52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85433" y="188640"/>
            <a:ext cx="3014980" cy="368300"/>
          </a:xfrm>
          <a:prstGeom prst="rect">
            <a:avLst/>
          </a:prstGeom>
        </p:spPr>
        <p:txBody>
          <a:bodyPr wrap="none">
            <a:spAutoFit/>
          </a:bodyPr>
          <a:lstStyle/>
          <a:p>
            <a:r>
              <a:rPr lang="en-US" altLang="zh-CN" b="1" i="1" dirty="0">
                <a:solidFill>
                  <a:schemeClr val="accent2">
                    <a:lumMod val="40000"/>
                    <a:lumOff val="60000"/>
                  </a:schemeClr>
                </a:solidFill>
                <a:latin typeface="Times New Roman" panose="02020603050405020304" pitchFamily="18" charset="0"/>
                <a:ea typeface="黑体" panose="02010609060101010101" charset="-122"/>
                <a:cs typeface="Times New Roman" panose="02020603050405020304" pitchFamily="18" charset="0"/>
              </a:rPr>
              <a:t>Labs of Physics for Engineers</a:t>
            </a:r>
            <a:r>
              <a:rPr lang="en-US" altLang="zh-CN" b="1" i="1" dirty="0">
                <a:solidFill>
                  <a:schemeClr val="accent2">
                    <a:lumMod val="40000"/>
                    <a:lumOff val="60000"/>
                  </a:schemeClr>
                </a:solidFill>
                <a:effectLst>
                  <a:outerShdw blurRad="38100" dist="19050" dir="2700000" algn="tl" rotWithShape="0">
                    <a:schemeClr val="dk1">
                      <a:alpha val="40000"/>
                    </a:schemeClr>
                  </a:outerShdw>
                </a:effectLst>
                <a:latin typeface="Times New Roman" panose="02020603050405020304" pitchFamily="18" charset="0"/>
                <a:ea typeface="黑体" panose="02010609060101010101" charset="-122"/>
                <a:cs typeface="Times New Roman" panose="02020603050405020304" pitchFamily="18" charset="0"/>
              </a:rPr>
              <a:t> </a:t>
            </a:r>
          </a:p>
        </p:txBody>
      </p:sp>
      <p:sp>
        <p:nvSpPr>
          <p:cNvPr id="7" name="标题 1"/>
          <p:cNvSpPr txBox="1"/>
          <p:nvPr/>
        </p:nvSpPr>
        <p:spPr>
          <a:xfrm>
            <a:off x="827584" y="1772816"/>
            <a:ext cx="7920880" cy="1828800"/>
          </a:xfrm>
          <a:prstGeom prst="rect">
            <a:avLst/>
          </a:prstGeom>
        </p:spPr>
        <p:txBody>
          <a:bodyPr vert="horz" anchor="b">
            <a:normAutofit/>
          </a:bodyPr>
          <a:lstStyle/>
          <a:p>
            <a:pPr lvl="0" algn="ctr">
              <a:spcBef>
                <a:spcPct val="0"/>
              </a:spcBef>
              <a:defRPr/>
            </a:pPr>
            <a:r>
              <a:rPr lang="en-GB" altLang="en-US" sz="4400" b="1" cap="all" dirty="0" smtClean="0">
                <a:solidFill>
                  <a:schemeClr val="accent6">
                    <a:lumMod val="20000"/>
                    <a:lumOff val="80000"/>
                  </a:schemeClr>
                </a:solidFill>
                <a:latin typeface="Times New Roman" panose="02020603050405020304" pitchFamily="18" charset="0"/>
                <a:ea typeface="+mj-ea"/>
                <a:cs typeface="Times New Roman" panose="02020603050405020304" pitchFamily="18" charset="0"/>
              </a:rPr>
              <a:t>Young’s ModuluS</a:t>
            </a:r>
            <a:endParaRPr lang="zh-CN" altLang="en-US" sz="4400" b="1" cap="all" dirty="0">
              <a:solidFill>
                <a:schemeClr val="accent6">
                  <a:lumMod val="20000"/>
                  <a:lumOff val="80000"/>
                </a:schemeClr>
              </a:solidFill>
              <a:latin typeface="Times New Roman" panose="02020603050405020304" pitchFamily="18" charset="0"/>
              <a:ea typeface="+mj-ea"/>
              <a:cs typeface="Times New Roman" panose="02020603050405020304" pitchFamily="18" charset="0"/>
            </a:endParaRPr>
          </a:p>
        </p:txBody>
      </p:sp>
      <p:sp>
        <p:nvSpPr>
          <p:cNvPr id="8" name="灯片编号占位符 7"/>
          <p:cNvSpPr>
            <a:spLocks noGrp="1"/>
          </p:cNvSpPr>
          <p:nvPr>
            <p:ph type="sldNum" sz="quarter" idx="12"/>
          </p:nvPr>
        </p:nvSpPr>
        <p:spPr/>
        <p:txBody>
          <a:bodyPr/>
          <a:lstStyle/>
          <a:p>
            <a:fld id="{0FB640E4-5C43-429B-85F1-483ECE9E6D26}" type="slidenum">
              <a:rPr lang="zh-CN" altLang="en-US" smtClean="0"/>
              <a:pPr/>
              <a:t>1</a:t>
            </a:fld>
            <a:endParaRPr lang="zh-CN" altLang="en-US"/>
          </a:p>
        </p:txBody>
      </p:sp>
      <p:sp>
        <p:nvSpPr>
          <p:cNvPr id="10" name="TextBox 9"/>
          <p:cNvSpPr txBox="1"/>
          <p:nvPr/>
        </p:nvSpPr>
        <p:spPr>
          <a:xfrm>
            <a:off x="2786050" y="4000504"/>
            <a:ext cx="3967689" cy="400110"/>
          </a:xfrm>
          <a:prstGeom prst="rect">
            <a:avLst/>
          </a:prstGeom>
          <a:noFill/>
        </p:spPr>
        <p:txBody>
          <a:bodyPr wrap="none" rtlCol="0">
            <a:spAutoFit/>
          </a:bodyPr>
          <a:lstStyle/>
          <a:p>
            <a:r>
              <a:rPr lang="en-US" altLang="zh-CN" sz="2000" i="1" dirty="0" smtClean="0">
                <a:latin typeface="Times New Roman" pitchFamily="18" charset="0"/>
                <a:cs typeface="Times New Roman" pitchFamily="18" charset="0"/>
              </a:rPr>
              <a:t>Physics Experiment Teaching Center</a:t>
            </a:r>
            <a:endParaRPr lang="zh-CN" altLang="en-US" sz="20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3511"/>
            <a:ext cx="6984776"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3" name="内容占位符 2"/>
          <p:cNvSpPr>
            <a:spLocks noGrp="1"/>
          </p:cNvSpPr>
          <p:nvPr>
            <p:ph sz="quarter" idx="1"/>
          </p:nvPr>
        </p:nvSpPr>
        <p:spPr>
          <a:xfrm>
            <a:off x="539552" y="628668"/>
            <a:ext cx="8104414" cy="1000132"/>
          </a:xfrm>
        </p:spPr>
        <p:txBody>
          <a:bodyPr>
            <a:normAutofit/>
          </a:bodyPr>
          <a:lstStyle/>
          <a:p>
            <a:pPr marL="0" lvl="0" indent="0">
              <a:lnSpc>
                <a:spcPct val="200000"/>
              </a:lnSpc>
              <a:spcBef>
                <a:spcPts val="0"/>
              </a:spcBef>
              <a:buNone/>
              <a:defRPr/>
            </a:pPr>
            <a:r>
              <a:rPr lang="en-US" altLang="zh-CN" sz="2400" b="1" dirty="0" smtClean="0">
                <a:latin typeface="Times New Roman" panose="02020603050405020304" pitchFamily="18" charset="0"/>
                <a:cs typeface="Times New Roman" panose="02020603050405020304" pitchFamily="18" charset="0"/>
              </a:rPr>
              <a:t>PART 2 –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Young's modulus</a:t>
            </a:r>
            <a:r>
              <a:rPr lang="en-US" altLang="zh-CN" sz="2400" b="1" dirty="0" smtClean="0">
                <a:latin typeface="Times New Roman" panose="02020603050405020304" pitchFamily="18" charset="0"/>
                <a:cs typeface="Times New Roman" panose="02020603050405020304" pitchFamily="18" charset="0"/>
              </a:rPr>
              <a:t>.</a:t>
            </a:r>
          </a:p>
        </p:txBody>
      </p:sp>
      <p:sp>
        <p:nvSpPr>
          <p:cNvPr id="4" name="矩形 3"/>
          <p:cNvSpPr/>
          <p:nvPr/>
        </p:nvSpPr>
        <p:spPr>
          <a:xfrm>
            <a:off x="322672" y="1403179"/>
            <a:ext cx="8497799" cy="5593839"/>
          </a:xfrm>
          <a:prstGeom prst="rect">
            <a:avLst/>
          </a:prstGeom>
        </p:spPr>
        <p:txBody>
          <a:bodyPr wrap="square">
            <a:spAutoFit/>
          </a:bodyPr>
          <a:lstStyle/>
          <a:p>
            <a:pPr indent="304800" algn="just">
              <a:lnSpc>
                <a:spcPts val="3300"/>
              </a:lnSpc>
              <a:spcAft>
                <a:spcPts val="0"/>
              </a:spcAft>
            </a:pPr>
            <a:r>
              <a:rPr lang="en-US" altLang="zh-CN" sz="2200" b="1" kern="100" dirty="0">
                <a:latin typeface="Times New Roman" panose="02020603050405020304" pitchFamily="18" charset="0"/>
                <a:ea typeface="宋体" panose="02010600030101010101" pitchFamily="2" charset="-122"/>
              </a:rPr>
              <a:t>(a) Carefully </a:t>
            </a:r>
            <a:r>
              <a:rPr lang="en-US" altLang="zh-CN" sz="2200" b="1" kern="100" dirty="0">
                <a:solidFill>
                  <a:srgbClr val="0000FF"/>
                </a:solidFill>
                <a:latin typeface="Times New Roman" panose="02020603050405020304" pitchFamily="18" charset="0"/>
                <a:ea typeface="宋体" panose="02010600030101010101" pitchFamily="2" charset="-122"/>
              </a:rPr>
              <a:t>place 1kg </a:t>
            </a:r>
            <a:r>
              <a:rPr lang="en-US" altLang="zh-CN" sz="2200" b="1" kern="100" dirty="0">
                <a:latin typeface="Times New Roman" panose="02020603050405020304" pitchFamily="18" charset="0"/>
                <a:ea typeface="宋体" panose="02010600030101010101" pitchFamily="2" charset="-122"/>
              </a:rPr>
              <a:t>on the weight hanger, keeping on hand under the weight hanger as each weight is </a:t>
            </a:r>
            <a:r>
              <a:rPr lang="en-US" altLang="zh-CN" sz="2200" b="1" kern="100" dirty="0">
                <a:solidFill>
                  <a:srgbClr val="0000FF"/>
                </a:solidFill>
                <a:latin typeface="Times New Roman" panose="02020603050405020304" pitchFamily="18" charset="0"/>
                <a:ea typeface="宋体" panose="02010600030101010101" pitchFamily="2" charset="-122"/>
              </a:rPr>
              <a:t>added or removed lightly </a:t>
            </a:r>
            <a:r>
              <a:rPr lang="en-US" altLang="zh-CN" sz="2200" b="1" kern="100" dirty="0">
                <a:latin typeface="Times New Roman" panose="02020603050405020304" pitchFamily="18" charset="0"/>
                <a:ea typeface="宋体" panose="02010600030101010101" pitchFamily="2" charset="-122"/>
              </a:rPr>
              <a:t>and carefully so that the image is not shifted by an unnecessary impact or vibration. Remember that 1 kg here is the mass for keeping the wire to be stretched. </a:t>
            </a:r>
            <a:r>
              <a:rPr lang="en-US" altLang="zh-CN" sz="2200" b="1" i="1" kern="100" dirty="0">
                <a:solidFill>
                  <a:srgbClr val="0000FF"/>
                </a:solidFill>
                <a:latin typeface="Times New Roman" panose="02020603050405020304" pitchFamily="18" charset="0"/>
                <a:ea typeface="宋体" panose="02010600030101010101" pitchFamily="2" charset="-122"/>
              </a:rPr>
              <a:t>Do not count it as the first mass</a:t>
            </a:r>
            <a:r>
              <a:rPr lang="en-US" altLang="zh-CN" sz="2200" b="1" kern="100" dirty="0">
                <a:latin typeface="Times New Roman" panose="02020603050405020304" pitchFamily="18" charset="0"/>
                <a:ea typeface="宋体" panose="02010600030101010101" pitchFamily="2" charset="-122"/>
              </a:rPr>
              <a:t>.</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r>
            <a:b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(b) </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Read </a:t>
            </a:r>
            <a:r>
              <a:rPr lang="en-US" altLang="zh-CN" sz="22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b="1" kern="100" baseline="-250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0</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reading of the ruler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viewed from the </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telescope</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Wait a minute until the reading shows little change.</a:t>
            </a:r>
            <a:endParaRPr lang="zh-CN" altLang="zh-CN" sz="2200" b="1" kern="100" dirty="0">
              <a:latin typeface="Times New Roman" panose="02020603050405020304" pitchFamily="18" charset="0"/>
              <a:ea typeface="宋体" panose="02010600030101010101" pitchFamily="2" charset="-122"/>
            </a:endParaRPr>
          </a:p>
          <a:p>
            <a:pPr indent="304800" algn="just">
              <a:lnSpc>
                <a:spcPts val="3300"/>
              </a:lnSpc>
              <a:spcAft>
                <a:spcPts val="0"/>
              </a:spcAft>
            </a:pP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Add 1 kg </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hanger, then </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read </a:t>
            </a:r>
            <a:r>
              <a:rPr lang="en-US" altLang="zh-CN" sz="22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b="1" kern="100" baseline="-250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the new weight. </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Repeat this procedure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until the weight of </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7 kg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is on the </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hanger,</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read </a:t>
            </a:r>
            <a:r>
              <a:rPr lang="en-US" altLang="zh-CN" sz="22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b="1" kern="100" baseline="-250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b="1" kern="100" baseline="-250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7 </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new weight.</a:t>
            </a:r>
            <a:endPar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3300"/>
              </a:lnSpc>
              <a:spcAft>
                <a:spcPts val="0"/>
              </a:spcAft>
            </a:pPr>
            <a:r>
              <a:rPr lang="en-US" altLang="zh-CN" sz="2200" b="1" kern="100" dirty="0">
                <a:latin typeface="Times New Roman" panose="02020603050405020304" pitchFamily="18" charset="0"/>
                <a:ea typeface="宋体" panose="02010600030101010101" pitchFamily="2" charset="-122"/>
              </a:rPr>
              <a:t> </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a:t>
            </a:r>
            <a:r>
              <a:rPr lang="en-US" altLang="zh-CN" sz="2200" b="1" kern="100" dirty="0" smtClean="0">
                <a:solidFill>
                  <a:srgbClr val="0000FF"/>
                </a:solidFill>
                <a:latin typeface="Times New Roman" panose="02020603050405020304" pitchFamily="18" charset="0"/>
                <a:ea typeface="宋体" panose="02010600030101010101" pitchFamily="2" charset="-122"/>
              </a:rPr>
              <a:t>Remove </a:t>
            </a:r>
            <a:r>
              <a:rPr lang="en-US" altLang="zh-CN" sz="2200" b="1" kern="100" dirty="0">
                <a:solidFill>
                  <a:srgbClr val="0000FF"/>
                </a:solidFill>
                <a:latin typeface="Times New Roman" panose="02020603050405020304" pitchFamily="18" charset="0"/>
                <a:ea typeface="宋体" panose="02010600030101010101" pitchFamily="2" charset="-122"/>
              </a:rPr>
              <a:t>1 kg </a:t>
            </a:r>
            <a:r>
              <a:rPr lang="en-US" altLang="zh-CN" sz="2200" b="1" kern="100" dirty="0">
                <a:latin typeface="Times New Roman" panose="02020603050405020304" pitchFamily="18" charset="0"/>
                <a:ea typeface="宋体" panose="02010600030101010101" pitchFamily="2" charset="-122"/>
              </a:rPr>
              <a:t>from the hanger, then </a:t>
            </a:r>
            <a:r>
              <a:rPr lang="en-US" altLang="zh-CN" sz="2200" b="1" kern="100" dirty="0">
                <a:solidFill>
                  <a:srgbClr val="0000FF"/>
                </a:solidFill>
                <a:latin typeface="Times New Roman" panose="02020603050405020304" pitchFamily="18" charset="0"/>
                <a:ea typeface="宋体" panose="02010600030101010101" pitchFamily="2" charset="-122"/>
              </a:rPr>
              <a:t>read </a:t>
            </a:r>
            <a:r>
              <a:rPr lang="en-US" altLang="zh-CN" sz="2200" b="1" kern="100" dirty="0" smtClean="0">
                <a:solidFill>
                  <a:srgbClr val="0000FF"/>
                </a:solidFill>
                <a:latin typeface="Times New Roman" panose="02020603050405020304" pitchFamily="18" charset="0"/>
                <a:ea typeface="宋体" panose="02010600030101010101" pitchFamily="2" charset="-122"/>
              </a:rPr>
              <a:t>   </a:t>
            </a:r>
            <a:r>
              <a:rPr lang="en-US" altLang="zh-CN" sz="2200" b="1" kern="100" dirty="0" smtClean="0">
                <a:latin typeface="Times New Roman" panose="02020603050405020304" pitchFamily="18" charset="0"/>
                <a:ea typeface="宋体" panose="02010600030101010101" pitchFamily="2" charset="-122"/>
              </a:rPr>
              <a:t>at </a:t>
            </a:r>
            <a:r>
              <a:rPr lang="en-US" altLang="zh-CN" sz="2200" b="1" kern="100" dirty="0">
                <a:latin typeface="Times New Roman" panose="02020603050405020304" pitchFamily="18" charset="0"/>
                <a:ea typeface="宋体" panose="02010600030101010101" pitchFamily="2" charset="-122"/>
              </a:rPr>
              <a:t>the reduced weight. </a:t>
            </a:r>
            <a:r>
              <a:rPr lang="en-US" altLang="zh-CN" sz="2200" b="1" kern="100" dirty="0">
                <a:solidFill>
                  <a:srgbClr val="0000FF"/>
                </a:solidFill>
                <a:latin typeface="Times New Roman" panose="02020603050405020304" pitchFamily="18" charset="0"/>
                <a:ea typeface="宋体" panose="02010600030101010101" pitchFamily="2" charset="-122"/>
              </a:rPr>
              <a:t>Repeat this procedure until </a:t>
            </a:r>
            <a:r>
              <a:rPr lang="en-US" altLang="zh-CN" sz="2200" b="1" kern="100" dirty="0">
                <a:latin typeface="Times New Roman" panose="02020603050405020304" pitchFamily="18" charset="0"/>
                <a:ea typeface="宋体" panose="02010600030101010101" pitchFamily="2" charset="-122"/>
              </a:rPr>
              <a:t>the weight of </a:t>
            </a:r>
            <a:r>
              <a:rPr lang="en-US" altLang="zh-CN" sz="2200" b="1" kern="100" dirty="0">
                <a:solidFill>
                  <a:srgbClr val="0000FF"/>
                </a:solidFill>
                <a:latin typeface="Times New Roman" panose="02020603050405020304" pitchFamily="18" charset="0"/>
                <a:ea typeface="宋体" panose="02010600030101010101" pitchFamily="2" charset="-122"/>
              </a:rPr>
              <a:t>7 kg is removed </a:t>
            </a:r>
            <a:r>
              <a:rPr lang="en-US" altLang="zh-CN" sz="2200" b="1" kern="100" dirty="0">
                <a:latin typeface="Times New Roman" panose="02020603050405020304" pitchFamily="18" charset="0"/>
                <a:ea typeface="宋体" panose="02010600030101010101" pitchFamily="2" charset="-122"/>
              </a:rPr>
              <a:t>from the </a:t>
            </a:r>
            <a:r>
              <a:rPr lang="en-US" altLang="zh-CN" sz="2200" b="1" kern="100" dirty="0" smtClean="0">
                <a:latin typeface="Times New Roman" panose="02020603050405020304" pitchFamily="18" charset="0"/>
                <a:ea typeface="宋体" panose="02010600030101010101" pitchFamily="2" charset="-122"/>
              </a:rPr>
              <a:t>hanger,</a:t>
            </a:r>
            <a:r>
              <a:rPr lang="en-US" altLang="zh-CN" sz="22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read </a:t>
            </a:r>
            <a:r>
              <a:rPr lang="en-US" altLang="zh-CN" sz="22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t>
            </a:r>
            <a:r>
              <a:rPr lang="en-US" altLang="zh-CN" sz="2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new weight.</a:t>
            </a:r>
            <a:endParaRPr lang="zh-CN" altLang="zh-CN" sz="2200" b="1" kern="100" dirty="0">
              <a:latin typeface="Times New Roman" panose="02020603050405020304" pitchFamily="18" charset="0"/>
              <a:ea typeface="宋体" panose="0201060003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37157138"/>
              </p:ext>
            </p:extLst>
          </p:nvPr>
        </p:nvGraphicFramePr>
        <p:xfrm>
          <a:off x="6444208" y="5661248"/>
          <a:ext cx="428079" cy="457945"/>
        </p:xfrm>
        <a:graphic>
          <a:graphicData uri="http://schemas.openxmlformats.org/presentationml/2006/ole">
            <mc:AlternateContent xmlns:mc="http://schemas.openxmlformats.org/markup-compatibility/2006">
              <mc:Choice xmlns:v="urn:schemas-microsoft-com:vml" Requires="v">
                <p:oleObj spid="_x0000_s35886" name="Equation" r:id="rId3" imgW="215640" imgH="228600" progId="Equation.DSMT4">
                  <p:embed/>
                </p:oleObj>
              </mc:Choice>
              <mc:Fallback>
                <p:oleObj name="Equation" r:id="rId3" imgW="215640" imgH="228600" progId="Equation.DSMT4">
                  <p:embed/>
                  <p:pic>
                    <p:nvPicPr>
                      <p:cNvPr id="4" name="对象 3"/>
                      <p:cNvPicPr>
                        <a:picLocks noChangeAspect="1" noChangeArrowheads="1"/>
                      </p:cNvPicPr>
                      <p:nvPr/>
                    </p:nvPicPr>
                    <p:blipFill>
                      <a:blip r:embed="rId4"/>
                      <a:srcRect/>
                      <a:stretch>
                        <a:fillRect/>
                      </a:stretch>
                    </p:blipFill>
                    <p:spPr bwMode="auto">
                      <a:xfrm>
                        <a:off x="6444208" y="5661248"/>
                        <a:ext cx="428079" cy="457945"/>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01813643"/>
              </p:ext>
            </p:extLst>
          </p:nvPr>
        </p:nvGraphicFramePr>
        <p:xfrm>
          <a:off x="3059113" y="6453336"/>
          <a:ext cx="428625" cy="458787"/>
        </p:xfrm>
        <a:graphic>
          <a:graphicData uri="http://schemas.openxmlformats.org/presentationml/2006/ole">
            <mc:AlternateContent xmlns:mc="http://schemas.openxmlformats.org/markup-compatibility/2006">
              <mc:Choice xmlns:v="urn:schemas-microsoft-com:vml" Requires="v">
                <p:oleObj spid="_x0000_s35887" name="Equation" r:id="rId5" imgW="215640" imgH="228600" progId="Equation.DSMT4">
                  <p:embed/>
                </p:oleObj>
              </mc:Choice>
              <mc:Fallback>
                <p:oleObj name="Equation" r:id="rId5" imgW="215640" imgH="228600" progId="Equation.DSMT4">
                  <p:embed/>
                  <p:pic>
                    <p:nvPicPr>
                      <p:cNvPr id="5" name="对象 4"/>
                      <p:cNvPicPr>
                        <a:picLocks noChangeAspect="1" noChangeArrowheads="1"/>
                      </p:cNvPicPr>
                      <p:nvPr/>
                    </p:nvPicPr>
                    <p:blipFill>
                      <a:blip r:embed="rId6"/>
                      <a:srcRect/>
                      <a:stretch>
                        <a:fillRect/>
                      </a:stretch>
                    </p:blipFill>
                    <p:spPr bwMode="auto">
                      <a:xfrm>
                        <a:off x="3059113" y="6453336"/>
                        <a:ext cx="428625" cy="458787"/>
                      </a:xfrm>
                      <a:prstGeom prst="rect">
                        <a:avLst/>
                      </a:prstGeom>
                      <a:noFill/>
                    </p:spPr>
                  </p:pic>
                </p:oleObj>
              </mc:Fallback>
            </mc:AlternateContent>
          </a:graphicData>
        </a:graphic>
      </p:graphicFrame>
    </p:spTree>
    <p:extLst>
      <p:ext uri="{BB962C8B-B14F-4D97-AF65-F5344CB8AC3E}">
        <p14:creationId xmlns:p14="http://schemas.microsoft.com/office/powerpoint/2010/main" val="1737314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3" name="内容占位符 2"/>
          <p:cNvSpPr>
            <a:spLocks noGrp="1"/>
          </p:cNvSpPr>
          <p:nvPr>
            <p:ph sz="quarter" idx="1"/>
          </p:nvPr>
        </p:nvSpPr>
        <p:spPr>
          <a:xfrm>
            <a:off x="571472" y="1500174"/>
            <a:ext cx="8072494" cy="1000132"/>
          </a:xfrm>
        </p:spPr>
        <p:txBody>
          <a:bodyPr>
            <a:normAutofit/>
          </a:bodyPr>
          <a:lstStyle/>
          <a:p>
            <a:pPr marL="0" lvl="0" indent="0">
              <a:lnSpc>
                <a:spcPct val="200000"/>
              </a:lnSpc>
              <a:spcBef>
                <a:spcPts val="0"/>
              </a:spcBef>
              <a:buNone/>
              <a:defRPr/>
            </a:pPr>
            <a:r>
              <a:rPr lang="en-US" altLang="zh-CN" sz="2400" b="1" dirty="0" smtClean="0">
                <a:latin typeface="Times New Roman" panose="02020603050405020304" pitchFamily="18" charset="0"/>
                <a:cs typeface="Times New Roman" panose="02020603050405020304" pitchFamily="18" charset="0"/>
              </a:rPr>
              <a:t>PART 2 –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Determining Young's modulus</a:t>
            </a:r>
            <a:r>
              <a:rPr lang="en-US" altLang="zh-CN" sz="2400" b="1" dirty="0" smtClean="0">
                <a:latin typeface="Times New Roman" panose="02020603050405020304" pitchFamily="18" charset="0"/>
                <a:cs typeface="Times New Roman" panose="02020603050405020304" pitchFamily="18" charset="0"/>
              </a:rPr>
              <a:t>. </a:t>
            </a:r>
          </a:p>
        </p:txBody>
      </p:sp>
      <p:sp>
        <p:nvSpPr>
          <p:cNvPr id="4" name="矩形 3"/>
          <p:cNvSpPr/>
          <p:nvPr/>
        </p:nvSpPr>
        <p:spPr>
          <a:xfrm>
            <a:off x="542683" y="2204864"/>
            <a:ext cx="8393016" cy="4478149"/>
          </a:xfrm>
          <a:prstGeom prst="rect">
            <a:avLst/>
          </a:prstGeom>
        </p:spPr>
        <p:txBody>
          <a:bodyPr wrap="square">
            <a:spAutoFit/>
          </a:bodyPr>
          <a:lstStyle/>
          <a:p>
            <a:pPr indent="304800" algn="just">
              <a:lnSpc>
                <a:spcPts val="3800"/>
              </a:lnSpc>
              <a:spcAft>
                <a:spcPts val="0"/>
              </a:spcAft>
            </a:pP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Fill all data in the following Table </a:t>
            </a: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 </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Average these measured values to obtain the difference Δ</a:t>
            </a:r>
            <a:r>
              <a:rPr lang="en-US" altLang="zh-CN" sz="2400" b="1" i="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for each load.</a:t>
            </a:r>
            <a:endParaRPr lang="zh-CN" altLang="zh-CN" b="1" kern="100" dirty="0">
              <a:latin typeface="Times New Roman" panose="02020603050405020304" pitchFamily="18" charset="0"/>
              <a:ea typeface="宋体" panose="02010600030101010101" pitchFamily="2" charset="-122"/>
            </a:endParaRPr>
          </a:p>
          <a:p>
            <a:pPr indent="304800" algn="just">
              <a:lnSpc>
                <a:spcPts val="3800"/>
              </a:lnSpc>
              <a:spcAft>
                <a:spcPts val="0"/>
              </a:spcAft>
            </a:pP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 With the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meter stick</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measure</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the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length of the wire </a:t>
            </a:r>
            <a:r>
              <a:rPr lang="en-US" altLang="zh-CN" sz="24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L</a:t>
            </a:r>
            <a:r>
              <a:rPr lang="en-US" altLang="zh-CN" sz="2400" b="1" kern="100" baseline="-250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0 </a:t>
            </a: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between </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two chucks, and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measure</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distance </a:t>
            </a:r>
            <a:r>
              <a:rPr lang="en-US" altLang="zh-CN" sz="2400" b="1" i="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the mirror to the reading scale</a:t>
            </a: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endParaRPr>
          </a:p>
          <a:p>
            <a:pPr indent="304800" algn="just">
              <a:lnSpc>
                <a:spcPts val="3800"/>
              </a:lnSpc>
              <a:spcAft>
                <a:spcPts val="0"/>
              </a:spcAft>
            </a:pP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 With the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micrometer </a:t>
            </a:r>
            <a:r>
              <a:rPr lang="en-US" altLang="zh-CN" sz="2400" b="1" kern="100"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screw gauge</a:t>
            </a:r>
            <a:r>
              <a:rPr lang="en-US" altLang="zh-CN" sz="2400" b="1" kern="1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make five determinations of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diameter of the wire </a:t>
            </a:r>
            <a:r>
              <a:rPr lang="en-US" altLang="zh-CN" sz="2400" b="1" i="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d</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(five different points along the length of the wire). </a:t>
            </a:r>
            <a:endParaRPr lang="zh-CN" altLang="zh-CN" b="1" kern="100" dirty="0">
              <a:latin typeface="Times New Roman" panose="02020603050405020304" pitchFamily="18" charset="0"/>
              <a:ea typeface="宋体" panose="02010600030101010101" pitchFamily="2" charset="-122"/>
            </a:endParaRPr>
          </a:p>
          <a:p>
            <a:pPr indent="304800" algn="just">
              <a:lnSpc>
                <a:spcPts val="3800"/>
              </a:lnSpc>
              <a:spcAft>
                <a:spcPts val="0"/>
              </a:spcAft>
            </a:pP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 With the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ruler</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measure the </a:t>
            </a:r>
            <a:r>
              <a:rPr lang="en-US" altLang="zh-CN" sz="2400" b="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light lever constant </a:t>
            </a:r>
            <a:r>
              <a:rPr lang="en-US" altLang="zh-CN" sz="2400" b="1" i="1" kern="1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b="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17913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251520" y="404664"/>
            <a:ext cx="8535322" cy="990600"/>
          </a:xfrm>
        </p:spPr>
        <p:txBody>
          <a:bodyPr>
            <a:normAutofit/>
          </a:bodyPr>
          <a:lstStyle/>
          <a:p>
            <a:pPr algn="ctr"/>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&amp; Calculation</a:t>
            </a:r>
            <a:endPar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1720850" y="3452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69413658"/>
              </p:ext>
            </p:extLst>
          </p:nvPr>
        </p:nvGraphicFramePr>
        <p:xfrm>
          <a:off x="284843" y="1916832"/>
          <a:ext cx="8640960" cy="4896544"/>
        </p:xfrm>
        <a:graphic>
          <a:graphicData uri="http://schemas.openxmlformats.org/drawingml/2006/table">
            <a:tbl>
              <a:tblPr firstRow="1" firstCol="1" bandRow="1"/>
              <a:tblGrid>
                <a:gridCol w="830773">
                  <a:extLst>
                    <a:ext uri="{9D8B030D-6E8A-4147-A177-3AD203B41FA5}">
                      <a16:colId xmlns:a16="http://schemas.microsoft.com/office/drawing/2014/main" val="4012896029"/>
                    </a:ext>
                  </a:extLst>
                </a:gridCol>
                <a:gridCol w="1839153">
                  <a:extLst>
                    <a:ext uri="{9D8B030D-6E8A-4147-A177-3AD203B41FA5}">
                      <a16:colId xmlns:a16="http://schemas.microsoft.com/office/drawing/2014/main" val="3330813093"/>
                    </a:ext>
                  </a:extLst>
                </a:gridCol>
                <a:gridCol w="702985">
                  <a:extLst>
                    <a:ext uri="{9D8B030D-6E8A-4147-A177-3AD203B41FA5}">
                      <a16:colId xmlns:a16="http://schemas.microsoft.com/office/drawing/2014/main" val="1443443813"/>
                    </a:ext>
                  </a:extLst>
                </a:gridCol>
                <a:gridCol w="757425">
                  <a:extLst>
                    <a:ext uri="{9D8B030D-6E8A-4147-A177-3AD203B41FA5}">
                      <a16:colId xmlns:a16="http://schemas.microsoft.com/office/drawing/2014/main" val="4123195857"/>
                    </a:ext>
                  </a:extLst>
                </a:gridCol>
                <a:gridCol w="757425">
                  <a:extLst>
                    <a:ext uri="{9D8B030D-6E8A-4147-A177-3AD203B41FA5}">
                      <a16:colId xmlns:a16="http://schemas.microsoft.com/office/drawing/2014/main" val="172656172"/>
                    </a:ext>
                  </a:extLst>
                </a:gridCol>
                <a:gridCol w="708508">
                  <a:extLst>
                    <a:ext uri="{9D8B030D-6E8A-4147-A177-3AD203B41FA5}">
                      <a16:colId xmlns:a16="http://schemas.microsoft.com/office/drawing/2014/main" val="418218549"/>
                    </a:ext>
                  </a:extLst>
                </a:gridCol>
                <a:gridCol w="721921">
                  <a:extLst>
                    <a:ext uri="{9D8B030D-6E8A-4147-A177-3AD203B41FA5}">
                      <a16:colId xmlns:a16="http://schemas.microsoft.com/office/drawing/2014/main" val="3494106622"/>
                    </a:ext>
                  </a:extLst>
                </a:gridCol>
                <a:gridCol w="774783">
                  <a:extLst>
                    <a:ext uri="{9D8B030D-6E8A-4147-A177-3AD203B41FA5}">
                      <a16:colId xmlns:a16="http://schemas.microsoft.com/office/drawing/2014/main" val="1834182085"/>
                    </a:ext>
                  </a:extLst>
                </a:gridCol>
                <a:gridCol w="774783">
                  <a:extLst>
                    <a:ext uri="{9D8B030D-6E8A-4147-A177-3AD203B41FA5}">
                      <a16:colId xmlns:a16="http://schemas.microsoft.com/office/drawing/2014/main" val="4283934570"/>
                    </a:ext>
                  </a:extLst>
                </a:gridCol>
                <a:gridCol w="773204">
                  <a:extLst>
                    <a:ext uri="{9D8B030D-6E8A-4147-A177-3AD203B41FA5}">
                      <a16:colId xmlns:a16="http://schemas.microsoft.com/office/drawing/2014/main" val="2744123759"/>
                    </a:ext>
                  </a:extLst>
                </a:gridCol>
              </a:tblGrid>
              <a:tr h="652733">
                <a:tc gridSpan="2">
                  <a:txBody>
                    <a:bodyPr/>
                    <a:lstStyle/>
                    <a:p>
                      <a:pPr algn="ctr">
                        <a:spcAft>
                          <a:spcPts val="0"/>
                        </a:spcAft>
                      </a:pPr>
                      <a:r>
                        <a:rPr lang="en-US" sz="2200" i="1">
                          <a:effectLst/>
                          <a:latin typeface="Times New Roman" panose="02020603050405020304" pitchFamily="18" charset="0"/>
                          <a:ea typeface="黑体" panose="02010609060101010101" pitchFamily="49" charset="-122"/>
                          <a:cs typeface="Times New Roman" panose="02020603050405020304" pitchFamily="18" charset="0"/>
                        </a:rPr>
                        <a:t>M</a:t>
                      </a:r>
                      <a:r>
                        <a:rPr lang="en-US" sz="2200">
                          <a:effectLst/>
                          <a:latin typeface="Times New Roman" panose="02020603050405020304" pitchFamily="18" charset="0"/>
                          <a:ea typeface="黑体" panose="02010609060101010101" pitchFamily="49" charset="-122"/>
                          <a:cs typeface="Times New Roman" panose="02020603050405020304" pitchFamily="18" charset="0"/>
                        </a:rPr>
                        <a:t>(kg)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0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1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2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3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4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5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6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7 kg</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589702"/>
                  </a:ext>
                </a:extLst>
              </a:tr>
              <a:tr h="568077">
                <a:tc gridSpan="2">
                  <a:txBody>
                    <a:bodyPr/>
                    <a:lstStyle/>
                    <a:p>
                      <a:pPr algn="ctr">
                        <a:spcAft>
                          <a:spcPts val="0"/>
                        </a:spcAft>
                      </a:pPr>
                      <a:r>
                        <a:rPr lang="en-US" sz="2200" i="1" dirty="0">
                          <a:effectLst/>
                          <a:latin typeface="Times New Roman" panose="02020603050405020304" pitchFamily="18" charset="0"/>
                          <a:ea typeface="黑体" panose="02010609060101010101" pitchFamily="49" charset="-122"/>
                          <a:cs typeface="Times New Roman" panose="02020603050405020304" pitchFamily="18" charset="0"/>
                        </a:rPr>
                        <a:t>F</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sz="2200" i="1" dirty="0">
                          <a:effectLst/>
                          <a:latin typeface="Times New Roman" panose="02020603050405020304" pitchFamily="18" charset="0"/>
                          <a:ea typeface="黑体" panose="02010609060101010101" pitchFamily="49" charset="-122"/>
                          <a:cs typeface="Times New Roman" panose="02020603050405020304" pitchFamily="18" charset="0"/>
                        </a:rPr>
                        <a:t>Mg</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(N)</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1902719"/>
                  </a:ext>
                </a:extLst>
              </a:tr>
              <a:tr h="652733">
                <a:tc gridSpan="2">
                  <a:txBody>
                    <a:bodyPr/>
                    <a:lstStyle/>
                    <a:p>
                      <a:pPr algn="ctr">
                        <a:spcAft>
                          <a:spcPts val="0"/>
                        </a:spcAft>
                      </a:pPr>
                      <a:r>
                        <a:rPr lang="en-US" sz="2200" b="1" dirty="0">
                          <a:effectLst/>
                          <a:latin typeface="Times New Roman" panose="02020603050405020304" pitchFamily="18" charset="0"/>
                          <a:ea typeface="黑体" panose="02010609060101010101" pitchFamily="49" charset="-122"/>
                          <a:cs typeface="Times New Roman" panose="02020603050405020304" pitchFamily="18" charset="0"/>
                        </a:rPr>
                        <a:t>Stress</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en-US" sz="2200" i="1" dirty="0">
                          <a:effectLst/>
                          <a:latin typeface="Times New Roman" panose="02020603050405020304" pitchFamily="18" charset="0"/>
                          <a:ea typeface="黑体" panose="02010609060101010101" pitchFamily="49" charset="-122"/>
                          <a:cs typeface="Times New Roman" panose="02020603050405020304" pitchFamily="18" charset="0"/>
                        </a:rPr>
                        <a:t>F</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sz="2200" i="1" dirty="0">
                          <a:effectLst/>
                          <a:latin typeface="Times New Roman" panose="02020603050405020304" pitchFamily="18" charset="0"/>
                          <a:ea typeface="黑体" panose="02010609060101010101" pitchFamily="49" charset="-122"/>
                          <a:cs typeface="Times New Roman" panose="02020603050405020304" pitchFamily="18" charset="0"/>
                        </a:rPr>
                        <a:t>A </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(N/m</a:t>
                      </a:r>
                      <a:r>
                        <a:rPr lang="en-US" sz="2200" baseline="30000" dirty="0">
                          <a:effectLst/>
                          <a:latin typeface="Times New Roman" panose="02020603050405020304" pitchFamily="18" charset="0"/>
                          <a:ea typeface="黑体" panose="02010609060101010101" pitchFamily="49" charset="-122"/>
                          <a:cs typeface="Times New Roman" panose="02020603050405020304" pitchFamily="18" charset="0"/>
                        </a:rPr>
                        <a:t>2</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2110629"/>
                  </a:ext>
                </a:extLst>
              </a:tr>
              <a:tr h="652733">
                <a:tc rowSpan="3">
                  <a:txBody>
                    <a:bodyPr/>
                    <a:lstStyle/>
                    <a:p>
                      <a:pPr algn="ctr">
                        <a:spcAft>
                          <a:spcPts val="0"/>
                        </a:spcAft>
                      </a:pPr>
                      <a:r>
                        <a:rPr lang="en-US" sz="2200" i="1" dirty="0" smtClean="0">
                          <a:effectLst/>
                          <a:latin typeface="Times New Roman" panose="02020603050405020304" pitchFamily="18" charset="0"/>
                          <a:ea typeface="黑体" panose="02010609060101010101" pitchFamily="49" charset="-122"/>
                          <a:cs typeface="Times New Roman" panose="02020603050405020304" pitchFamily="18" charset="0"/>
                        </a:rPr>
                        <a:t>N</a:t>
                      </a:r>
                      <a:r>
                        <a:rPr lang="en-US" sz="2200" i="1" baseline="-25000" dirty="0">
                          <a:effectLst/>
                          <a:latin typeface="Times New Roman" panose="02020603050405020304" pitchFamily="18" charset="0"/>
                          <a:ea typeface="黑体" panose="02010609060101010101" pitchFamily="49" charset="-122"/>
                          <a:cs typeface="Times New Roman" panose="02020603050405020304" pitchFamily="18" charset="0"/>
                        </a:rPr>
                        <a:t>i</a:t>
                      </a:r>
                      <a:r>
                        <a:rPr lang="en-US" sz="2200" baseline="-25000" dirty="0" smtClean="0">
                          <a:effectLst/>
                          <a:latin typeface="Times New Roman" panose="02020603050405020304" pitchFamily="18" charset="0"/>
                          <a:ea typeface="黑体" panose="02010609060101010101" pitchFamily="49" charset="-122"/>
                          <a:cs typeface="Times New Roman" panose="02020603050405020304" pitchFamily="18" charset="0"/>
                        </a:rPr>
                        <a:t> </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(cm)</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Add weight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7067061"/>
                  </a:ext>
                </a:extLst>
              </a:tr>
              <a:tr h="652733">
                <a:tc v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Reduce weight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766727"/>
                  </a:ext>
                </a:extLst>
              </a:tr>
              <a:tr h="652733">
                <a:tc vMerge="1">
                  <a:txBody>
                    <a:bodyPr/>
                    <a:lstStyle/>
                    <a:p>
                      <a:endParaRPr lang="zh-CN" altLang="en-US"/>
                    </a:p>
                  </a:txBody>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Average</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value</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159764"/>
                  </a:ext>
                </a:extLst>
              </a:tr>
              <a:tr h="450404">
                <a:tc gridSpan="2">
                  <a:txBody>
                    <a:bodyPr/>
                    <a:lstStyle/>
                    <a:p>
                      <a:pPr algn="ctr">
                        <a:spcAft>
                          <a:spcPts val="0"/>
                        </a:spcAft>
                      </a:pPr>
                      <a:r>
                        <a:rPr lang="en-US" sz="2200" i="1" dirty="0" smtClean="0">
                          <a:effectLst/>
                          <a:latin typeface="Times New Roman" panose="02020603050405020304" pitchFamily="18" charset="0"/>
                          <a:ea typeface="黑体" panose="02010609060101010101" pitchFamily="49" charset="-122"/>
                          <a:cs typeface="Times New Roman" panose="02020603050405020304" pitchFamily="18" charset="0"/>
                        </a:rPr>
                        <a:t>N</a:t>
                      </a:r>
                      <a:r>
                        <a:rPr lang="en-US" sz="2200" i="1" baseline="-25000" dirty="0" smtClean="0">
                          <a:effectLst/>
                          <a:latin typeface="Times New Roman" panose="02020603050405020304" pitchFamily="18" charset="0"/>
                          <a:ea typeface="黑体" panose="02010609060101010101" pitchFamily="49" charset="-122"/>
                          <a:cs typeface="Times New Roman" panose="02020603050405020304" pitchFamily="18" charset="0"/>
                        </a:rPr>
                        <a:t>i</a:t>
                      </a:r>
                      <a:r>
                        <a:rPr lang="en-US" sz="2200" i="1" dirty="0" smtClean="0">
                          <a:effectLst/>
                          <a:latin typeface="Times New Roman" panose="02020603050405020304" pitchFamily="18" charset="0"/>
                          <a:ea typeface="黑体" panose="02010609060101010101" pitchFamily="49" charset="-122"/>
                          <a:cs typeface="Times New Roman" panose="02020603050405020304" pitchFamily="18" charset="0"/>
                        </a:rPr>
                        <a:t>-N</a:t>
                      </a:r>
                      <a:r>
                        <a:rPr lang="en-US" sz="2200" baseline="-25000" dirty="0" smtClean="0">
                          <a:effectLst/>
                          <a:latin typeface="Times New Roman" panose="02020603050405020304" pitchFamily="18" charset="0"/>
                          <a:ea typeface="黑体" panose="02010609060101010101" pitchFamily="49" charset="-122"/>
                          <a:cs typeface="Times New Roman" panose="02020603050405020304" pitchFamily="18" charset="0"/>
                        </a:rPr>
                        <a:t>0 </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(cm)</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5352360"/>
                  </a:ext>
                </a:extLst>
              </a:tr>
              <a:tr h="578744">
                <a:tc gridSpan="2">
                  <a:txBody>
                    <a:bodyPr/>
                    <a:lstStyle/>
                    <a:p>
                      <a:pPr algn="l">
                        <a:spcAft>
                          <a:spcPts val="0"/>
                        </a:spcAft>
                      </a:pPr>
                      <a:r>
                        <a:rPr lang="en-US" sz="2200" b="1" dirty="0">
                          <a:effectLst/>
                          <a:latin typeface="Times New Roman" panose="02020603050405020304" pitchFamily="18" charset="0"/>
                          <a:ea typeface="黑体" panose="02010609060101010101" pitchFamily="49" charset="-122"/>
                          <a:cs typeface="Times New Roman" panose="02020603050405020304" pitchFamily="18" charset="0"/>
                        </a:rPr>
                        <a:t>Strain</a:t>
                      </a: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a:t>
                      </a:r>
                      <a:r>
                        <a:rPr lang="en-US" sz="22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3180950"/>
                  </a:ext>
                </a:extLst>
              </a:tr>
            </a:tbl>
          </a:graphicData>
        </a:graphic>
      </p:graphicFrame>
      <p:sp>
        <p:nvSpPr>
          <p:cNvPr id="6" name="Rectangle 8"/>
          <p:cNvSpPr>
            <a:spLocks noChangeArrowheads="1"/>
          </p:cNvSpPr>
          <p:nvPr/>
        </p:nvSpPr>
        <p:spPr bwMode="auto">
          <a:xfrm>
            <a:off x="219750" y="1484784"/>
            <a:ext cx="856709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Table 1  Data of </a:t>
            </a:r>
            <a:r>
              <a:rPr kumimoji="0" lang="en-US" altLang="zh-CN" sz="220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stress against strain</a:t>
            </a:r>
            <a:r>
              <a:rPr kumimoji="0" lang="en-US" altLang="zh-CN" sz="220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220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686547357"/>
              </p:ext>
            </p:extLst>
          </p:nvPr>
        </p:nvGraphicFramePr>
        <p:xfrm>
          <a:off x="1187624" y="6237312"/>
          <a:ext cx="1784124" cy="583592"/>
        </p:xfrm>
        <a:graphic>
          <a:graphicData uri="http://schemas.openxmlformats.org/presentationml/2006/ole">
            <mc:AlternateContent xmlns:mc="http://schemas.openxmlformats.org/markup-compatibility/2006">
              <mc:Choice xmlns:v="urn:schemas-microsoft-com:vml" Requires="v">
                <p:oleObj spid="_x0000_s34879" name="Equation" r:id="rId3" imgW="1358310" imgH="431613" progId="Equation.DSMT4">
                  <p:embed/>
                </p:oleObj>
              </mc:Choice>
              <mc:Fallback>
                <p:oleObj name="Equation" r:id="rId3" imgW="1358310" imgH="431613"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6237312"/>
                        <a:ext cx="1784124" cy="583592"/>
                      </a:xfrm>
                      <a:prstGeom prst="rect">
                        <a:avLst/>
                      </a:prstGeom>
                      <a:noFill/>
                    </p:spPr>
                  </p:pic>
                </p:oleObj>
              </mc:Fallback>
            </mc:AlternateContent>
          </a:graphicData>
        </a:graphic>
      </p:graphicFrame>
    </p:spTree>
    <p:extLst>
      <p:ext uri="{BB962C8B-B14F-4D97-AF65-F5344CB8AC3E}">
        <p14:creationId xmlns:p14="http://schemas.microsoft.com/office/powerpoint/2010/main" val="1861898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251520" y="404664"/>
            <a:ext cx="8535322" cy="990600"/>
          </a:xfrm>
        </p:spPr>
        <p:txBody>
          <a:bodyPr>
            <a:normAutofit/>
          </a:bodyPr>
          <a:lstStyle/>
          <a:p>
            <a:pPr algn="ctr"/>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&amp; Calculation</a:t>
            </a:r>
            <a:endPar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3061349876"/>
              </p:ext>
            </p:extLst>
          </p:nvPr>
        </p:nvGraphicFramePr>
        <p:xfrm>
          <a:off x="395535" y="2132857"/>
          <a:ext cx="8568953" cy="3600399"/>
        </p:xfrm>
        <a:graphic>
          <a:graphicData uri="http://schemas.openxmlformats.org/drawingml/2006/table">
            <a:tbl>
              <a:tblPr firstRow="1" firstCol="1" bandRow="1"/>
              <a:tblGrid>
                <a:gridCol w="1964271">
                  <a:extLst>
                    <a:ext uri="{9D8B030D-6E8A-4147-A177-3AD203B41FA5}">
                      <a16:colId xmlns:a16="http://schemas.microsoft.com/office/drawing/2014/main" val="3420119327"/>
                    </a:ext>
                  </a:extLst>
                </a:gridCol>
                <a:gridCol w="1667432">
                  <a:extLst>
                    <a:ext uri="{9D8B030D-6E8A-4147-A177-3AD203B41FA5}">
                      <a16:colId xmlns:a16="http://schemas.microsoft.com/office/drawing/2014/main" val="2957543828"/>
                    </a:ext>
                  </a:extLst>
                </a:gridCol>
                <a:gridCol w="2079710">
                  <a:extLst>
                    <a:ext uri="{9D8B030D-6E8A-4147-A177-3AD203B41FA5}">
                      <a16:colId xmlns:a16="http://schemas.microsoft.com/office/drawing/2014/main" val="4076883300"/>
                    </a:ext>
                  </a:extLst>
                </a:gridCol>
                <a:gridCol w="2857540">
                  <a:extLst>
                    <a:ext uri="{9D8B030D-6E8A-4147-A177-3AD203B41FA5}">
                      <a16:colId xmlns:a16="http://schemas.microsoft.com/office/drawing/2014/main" val="4119206088"/>
                    </a:ext>
                  </a:extLst>
                </a:gridCol>
              </a:tblGrid>
              <a:tr h="722726">
                <a:tc>
                  <a:txBody>
                    <a:bodyPr/>
                    <a:lstStyle/>
                    <a:p>
                      <a:pP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Times</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Zero reading </a:t>
                      </a:r>
                      <a:r>
                        <a:rPr lang="en-US" sz="2200" i="1" dirty="0">
                          <a:effectLst/>
                          <a:latin typeface="Times New Roman" panose="02020603050405020304" pitchFamily="18" charset="0"/>
                          <a:ea typeface="黑体" panose="02010609060101010101" pitchFamily="49" charset="-122"/>
                          <a:cs typeface="Times New Roman" panose="02020603050405020304" pitchFamily="18" charset="0"/>
                        </a:rPr>
                        <a:t>d</a:t>
                      </a:r>
                      <a:r>
                        <a:rPr lang="en-US" sz="2200" baseline="-25000" dirty="0">
                          <a:effectLst/>
                          <a:latin typeface="Times New Roman" panose="02020603050405020304" pitchFamily="18" charset="0"/>
                          <a:ea typeface="黑体" panose="02010609060101010101" pitchFamily="49" charset="-122"/>
                          <a:cs typeface="Times New Roman" panose="02020603050405020304" pitchFamily="18" charset="0"/>
                        </a:rPr>
                        <a:t>0</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Measured value </a:t>
                      </a:r>
                      <a:r>
                        <a:rPr lang="en-US" sz="2200" i="1">
                          <a:effectLst/>
                          <a:latin typeface="Times New Roman" panose="02020603050405020304" pitchFamily="18" charset="0"/>
                          <a:ea typeface="黑体" panose="02010609060101010101" pitchFamily="49" charset="-122"/>
                          <a:cs typeface="Times New Roman" panose="02020603050405020304" pitchFamily="18" charset="0"/>
                        </a:rPr>
                        <a:t>d</a:t>
                      </a:r>
                      <a:r>
                        <a:rPr lang="en-US" sz="2200" i="1" baseline="-25000">
                          <a:effectLst/>
                          <a:latin typeface="Times New Roman" panose="02020603050405020304" pitchFamily="18" charset="0"/>
                          <a:ea typeface="黑体" panose="02010609060101010101" pitchFamily="49" charset="-122"/>
                          <a:cs typeface="Times New Roman" panose="02020603050405020304" pitchFamily="18" charset="0"/>
                        </a:rPr>
                        <a:t>i</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Diameter of the wire </a:t>
                      </a:r>
                      <a:r>
                        <a:rPr lang="en-US" sz="2200" i="1">
                          <a:effectLst/>
                          <a:latin typeface="Times New Roman" panose="02020603050405020304" pitchFamily="18" charset="0"/>
                          <a:ea typeface="黑体" panose="02010609060101010101" pitchFamily="49" charset="-122"/>
                          <a:cs typeface="Times New Roman" panose="02020603050405020304" pitchFamily="18" charset="0"/>
                        </a:rPr>
                        <a:t>d</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0846332"/>
                  </a:ext>
                </a:extLst>
              </a:tr>
              <a:tr h="361362">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1</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870462"/>
                  </a:ext>
                </a:extLst>
              </a:tr>
              <a:tr h="361362">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648352"/>
                  </a:ext>
                </a:extLst>
              </a:tr>
              <a:tr h="361362">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3</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618756"/>
                  </a:ext>
                </a:extLst>
              </a:tr>
              <a:tr h="361362">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4</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9190411"/>
                  </a:ext>
                </a:extLst>
              </a:tr>
              <a:tr h="361362">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9011593"/>
                  </a:ext>
                </a:extLst>
              </a:tr>
              <a:tr h="1070863">
                <a:tc gridSpan="4">
                  <a:txBody>
                    <a:bodyPr/>
                    <a:lstStyle/>
                    <a:p>
                      <a:pPr>
                        <a:spcAft>
                          <a:spcPts val="0"/>
                        </a:spcAft>
                      </a:pPr>
                      <a:r>
                        <a:rPr lang="en-US" sz="2200" dirty="0">
                          <a:effectLst/>
                          <a:latin typeface="Times New Roman" panose="02020603050405020304" pitchFamily="18" charset="0"/>
                          <a:ea typeface="黑体" panose="02010609060101010101" pitchFamily="49" charset="-122"/>
                          <a:cs typeface="Times New Roman" panose="02020603050405020304" pitchFamily="18" charset="0"/>
                        </a:rPr>
                        <a:t>  Average diameter of the wire</a:t>
                      </a:r>
                      <a:r>
                        <a:rPr lang="en-US" sz="2200" dirty="0" smtClean="0">
                          <a:effectLst/>
                          <a:latin typeface="Times New Roman" panose="02020603050405020304" pitchFamily="18" charset="0"/>
                          <a:ea typeface="黑体" panose="02010609060101010101" pitchFamily="49" charset="-122"/>
                          <a:cs typeface="Times New Roman" panose="02020603050405020304" pitchFamily="18" charset="0"/>
                        </a:rPr>
                        <a:t>:</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91281647"/>
                  </a:ext>
                </a:extLst>
              </a:tr>
            </a:tbl>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9507795"/>
              </p:ext>
            </p:extLst>
          </p:nvPr>
        </p:nvGraphicFramePr>
        <p:xfrm>
          <a:off x="4139588" y="4785305"/>
          <a:ext cx="1559570" cy="550845"/>
        </p:xfrm>
        <a:graphic>
          <a:graphicData uri="http://schemas.openxmlformats.org/presentationml/2006/ole">
            <mc:AlternateContent xmlns:mc="http://schemas.openxmlformats.org/markup-compatibility/2006">
              <mc:Choice xmlns:v="urn:schemas-microsoft-com:vml" Requires="v">
                <p:oleObj spid="_x0000_s33967" name="Equation" r:id="rId3" imgW="926698" imgH="215806" progId="Equation.DSMT4">
                  <p:embed/>
                </p:oleObj>
              </mc:Choice>
              <mc:Fallback>
                <p:oleObj name="Equation" r:id="rId3" imgW="926698" imgH="215806"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588" y="4785305"/>
                        <a:ext cx="1559570" cy="55084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84760828"/>
              </p:ext>
            </p:extLst>
          </p:nvPr>
        </p:nvGraphicFramePr>
        <p:xfrm>
          <a:off x="5796136" y="4647605"/>
          <a:ext cx="1385958" cy="826244"/>
        </p:xfrm>
        <a:graphic>
          <a:graphicData uri="http://schemas.openxmlformats.org/presentationml/2006/ole">
            <mc:AlternateContent xmlns:mc="http://schemas.openxmlformats.org/markup-compatibility/2006">
              <mc:Choice xmlns:v="urn:schemas-microsoft-com:vml" Requires="v">
                <p:oleObj spid="_x0000_s33968" name="Equation" r:id="rId5" imgW="660113" imgH="393529" progId="Equation.DSMT4">
                  <p:embed/>
                </p:oleObj>
              </mc:Choice>
              <mc:Fallback>
                <p:oleObj name="Equation" r:id="rId5" imgW="660113" imgH="39352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4647605"/>
                        <a:ext cx="1385958" cy="826244"/>
                      </a:xfrm>
                      <a:prstGeom prst="rect">
                        <a:avLst/>
                      </a:prstGeom>
                      <a:noFill/>
                    </p:spPr>
                  </p:pic>
                </p:oleObj>
              </mc:Fallback>
            </mc:AlternateContent>
          </a:graphicData>
        </a:graphic>
      </p:graphicFrame>
      <p:sp>
        <p:nvSpPr>
          <p:cNvPr id="15" name="Rectangle 7"/>
          <p:cNvSpPr>
            <a:spLocks noChangeArrowheads="1"/>
          </p:cNvSpPr>
          <p:nvPr/>
        </p:nvSpPr>
        <p:spPr bwMode="auto">
          <a:xfrm>
            <a:off x="395448" y="1688813"/>
            <a:ext cx="81351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Table 2  Diameter of the steel wire                                        Unit</a:t>
            </a:r>
            <a:r>
              <a:rPr kumimoji="0" lang="zh-CN" altLang="en-US" sz="22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en-US" altLang="zh-CN" sz="22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mm</a:t>
            </a:r>
            <a:endParaRPr kumimoji="0" lang="en-US" altLang="zh-CN" sz="22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8"/>
          <p:cNvSpPr>
            <a:spLocks noChangeArrowheads="1"/>
          </p:cNvSpPr>
          <p:nvPr/>
        </p:nvSpPr>
        <p:spPr bwMode="auto">
          <a:xfrm>
            <a:off x="1720850" y="3452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1273837067"/>
              </p:ext>
            </p:extLst>
          </p:nvPr>
        </p:nvGraphicFramePr>
        <p:xfrm>
          <a:off x="7099498" y="4957896"/>
          <a:ext cx="1504950" cy="387350"/>
        </p:xfrm>
        <a:graphic>
          <a:graphicData uri="http://schemas.openxmlformats.org/presentationml/2006/ole">
            <mc:AlternateContent xmlns:mc="http://schemas.openxmlformats.org/markup-compatibility/2006">
              <mc:Choice xmlns:v="urn:schemas-microsoft-com:vml" Requires="v">
                <p:oleObj spid="_x0000_s33969" name="Equation" r:id="rId7" imgW="787320" imgH="152280" progId="Equation.DSMT4">
                  <p:embed/>
                </p:oleObj>
              </mc:Choice>
              <mc:Fallback>
                <p:oleObj name="Equation" r:id="rId7" imgW="787320" imgH="152280" progId="Equation.DSMT4">
                  <p:embed/>
                  <p:pic>
                    <p:nvPicPr>
                      <p:cNvPr id="13" name="对象 12"/>
                      <p:cNvPicPr>
                        <a:picLocks noChangeAspect="1" noChangeArrowheads="1"/>
                      </p:cNvPicPr>
                      <p:nvPr/>
                    </p:nvPicPr>
                    <p:blipFill>
                      <a:blip r:embed="rId8"/>
                      <a:srcRect/>
                      <a:stretch>
                        <a:fillRect/>
                      </a:stretch>
                    </p:blipFill>
                    <p:spPr bwMode="auto">
                      <a:xfrm>
                        <a:off x="7099498" y="4957896"/>
                        <a:ext cx="1504950" cy="38735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251520" y="404664"/>
            <a:ext cx="8535322" cy="990600"/>
          </a:xfrm>
        </p:spPr>
        <p:txBody>
          <a:bodyPr>
            <a:normAutofit/>
          </a:bodyPr>
          <a:lstStyle/>
          <a:p>
            <a:pPr algn="ctr"/>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&amp; Calculation</a:t>
            </a:r>
            <a:endPar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8"/>
          <p:cNvSpPr>
            <a:spLocks noChangeArrowheads="1"/>
          </p:cNvSpPr>
          <p:nvPr/>
        </p:nvSpPr>
        <p:spPr bwMode="auto">
          <a:xfrm>
            <a:off x="1720850" y="34528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425974148"/>
              </p:ext>
            </p:extLst>
          </p:nvPr>
        </p:nvGraphicFramePr>
        <p:xfrm>
          <a:off x="1259632" y="2424038"/>
          <a:ext cx="7429501" cy="1948502"/>
        </p:xfrm>
        <a:graphic>
          <a:graphicData uri="http://schemas.openxmlformats.org/drawingml/2006/table">
            <a:tbl>
              <a:tblPr firstRow="1" firstCol="1" bandRow="1"/>
              <a:tblGrid>
                <a:gridCol w="1683438">
                  <a:extLst>
                    <a:ext uri="{9D8B030D-6E8A-4147-A177-3AD203B41FA5}">
                      <a16:colId xmlns:a16="http://schemas.microsoft.com/office/drawing/2014/main" val="85911660"/>
                    </a:ext>
                  </a:extLst>
                </a:gridCol>
                <a:gridCol w="1393875">
                  <a:extLst>
                    <a:ext uri="{9D8B030D-6E8A-4147-A177-3AD203B41FA5}">
                      <a16:colId xmlns:a16="http://schemas.microsoft.com/office/drawing/2014/main" val="3858573158"/>
                    </a:ext>
                  </a:extLst>
                </a:gridCol>
                <a:gridCol w="2176094">
                  <a:extLst>
                    <a:ext uri="{9D8B030D-6E8A-4147-A177-3AD203B41FA5}">
                      <a16:colId xmlns:a16="http://schemas.microsoft.com/office/drawing/2014/main" val="1318376442"/>
                    </a:ext>
                  </a:extLst>
                </a:gridCol>
                <a:gridCol w="2176094">
                  <a:extLst>
                    <a:ext uri="{9D8B030D-6E8A-4147-A177-3AD203B41FA5}">
                      <a16:colId xmlns:a16="http://schemas.microsoft.com/office/drawing/2014/main" val="971709858"/>
                    </a:ext>
                  </a:extLst>
                </a:gridCol>
              </a:tblGrid>
              <a:tr h="831041">
                <a:tc>
                  <a:txBody>
                    <a:bodyPr/>
                    <a:lstStyle/>
                    <a:p>
                      <a:pPr algn="ctr">
                        <a:spcAft>
                          <a:spcPts val="0"/>
                        </a:spcAft>
                      </a:pPr>
                      <a:r>
                        <a:rPr lang="en-US" sz="2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a:spcAft>
                          <a:spcPts val="0"/>
                        </a:spcAft>
                      </a:pPr>
                      <a:r>
                        <a:rPr lang="en-US" sz="22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L</a:t>
                      </a:r>
                      <a:r>
                        <a:rPr lang="en-US" sz="2200" baseline="-25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 </a:t>
                      </a:r>
                      <a:r>
                        <a:rPr lang="en-US" sz="2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(cm)</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sz="220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(cm)</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b </a:t>
                      </a:r>
                      <a:r>
                        <a:rPr lang="en-US" sz="2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(mm)</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8863902"/>
                  </a:ext>
                </a:extLst>
              </a:tr>
              <a:tr h="1117461">
                <a:tc>
                  <a:txBody>
                    <a:bodyPr/>
                    <a:lstStyle/>
                    <a:p>
                      <a:pPr algn="ctr">
                        <a:spcAft>
                          <a:spcPts val="0"/>
                        </a:spcAft>
                      </a:pPr>
                      <a:r>
                        <a:rPr lang="en-US" sz="2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Single measurement</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endParaRPr lang="zh-CN" sz="22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329708"/>
                  </a:ext>
                </a:extLst>
              </a:tr>
            </a:tbl>
          </a:graphicData>
        </a:graphic>
      </p:graphicFrame>
      <p:sp>
        <p:nvSpPr>
          <p:cNvPr id="5" name="Rectangle 2"/>
          <p:cNvSpPr>
            <a:spLocks noChangeArrowheads="1"/>
          </p:cNvSpPr>
          <p:nvPr/>
        </p:nvSpPr>
        <p:spPr bwMode="auto">
          <a:xfrm>
            <a:off x="1115616" y="1654597"/>
            <a:ext cx="741782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altLang="zh-CN" sz="22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Table 3  Measure</a:t>
            </a:r>
            <a:r>
              <a:rPr kumimoji="0" lang="en-US" altLang="zh-CN" sz="2200" b="0" i="1"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L</a:t>
            </a:r>
            <a:r>
              <a:rPr kumimoji="0" lang="en-US" altLang="zh-CN" sz="2200" b="0" i="0" u="none" strike="noStrike" cap="none" normalizeH="0" baseline="-3000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kumimoji="0" lang="en-US" altLang="zh-CN" sz="22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i="1"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22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i="1"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2200" b="0" i="0"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i="1" u="none" strike="noStrike" cap="none" normalizeH="0" baseline="0" dirty="0" smtClean="0">
                <a:ln>
                  <a:noFill/>
                </a:ln>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b </a:t>
            </a:r>
            <a:r>
              <a:rPr lang="en-US" altLang="zh-CN" sz="2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(see Fig </a:t>
            </a:r>
            <a:r>
              <a:rPr lang="en-US" altLang="zh-CN" sz="22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 </a:t>
            </a:r>
            <a:endParaRPr kumimoji="0" lang="en-US" altLang="zh-CN" sz="2200" b="0" i="0" u="none" strike="noStrike" cap="none" normalizeH="0" baseline="0" dirty="0" smtClean="0">
              <a:ln>
                <a:noFill/>
              </a:ln>
              <a:solidFill>
                <a:schemeClr val="tx1"/>
              </a:solidFill>
              <a:effectLst/>
            </a:endParaRPr>
          </a:p>
          <a:p>
            <a:pPr marL="0" marR="0" lvl="0" indent="31750" algn="l" defTabSz="914400" rtl="0" eaLnBrk="0" fontAlgn="base" latinLnBrk="0" hangingPunct="0">
              <a:lnSpc>
                <a:spcPct val="100000"/>
              </a:lnSpc>
              <a:spcBef>
                <a:spcPct val="0"/>
              </a:spcBef>
              <a:spcAft>
                <a:spcPct val="0"/>
              </a:spcAft>
              <a:buClrTx/>
              <a:buSzTx/>
              <a:buFontTx/>
              <a:buNone/>
              <a:tabLst/>
            </a:pPr>
            <a:endParaRPr kumimoji="0" lang="en-US" altLang="zh-CN" sz="2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797204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629345" y="5692606"/>
            <a:ext cx="521487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zh-CN" sz="2200" b="0" u="none" strike="noStrike" cap="none" normalizeH="0" baseline="0" dirty="0" smtClean="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Fig 6a</a:t>
            </a:r>
            <a:r>
              <a:rPr kumimoji="0" lang="en-US" altLang="zh-CN" sz="2200" b="0" u="none" strike="noStrike" cap="none" normalizeH="0" dirty="0" smtClean="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u="none" strike="noStrike" cap="none" normalizeH="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Measurement of the length of the metal wire </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L</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2400" dirty="0"/>
          </a:p>
          <a:p>
            <a:pPr marL="0" marR="0" lvl="0" indent="31750" algn="l" defTabSz="914400" rtl="0" eaLnBrk="0" fontAlgn="base" latinLnBrk="0" hangingPunct="0">
              <a:lnSpc>
                <a:spcPct val="100000"/>
              </a:lnSpc>
              <a:spcBef>
                <a:spcPct val="0"/>
              </a:spcBef>
              <a:spcAft>
                <a:spcPct val="0"/>
              </a:spcAft>
              <a:buClrTx/>
              <a:buSzTx/>
              <a:buFontTx/>
              <a:buNone/>
              <a:tabLst/>
            </a:pPr>
            <a:r>
              <a:rPr kumimoji="0" lang="en-US" altLang="zh-CN" sz="2200" b="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2200" b="0" u="none" strike="noStrike" cap="none" normalizeH="0" baseline="0" dirty="0" smtClean="0">
              <a:ln>
                <a:noFill/>
              </a:ln>
              <a:effectLst/>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6600" r="24401"/>
          <a:stretch/>
        </p:blipFill>
        <p:spPr>
          <a:xfrm>
            <a:off x="755576" y="121785"/>
            <a:ext cx="2448272" cy="6662055"/>
          </a:xfrm>
          <a:prstGeom prst="rect">
            <a:avLst/>
          </a:prstGeom>
        </p:spPr>
      </p:pic>
      <p:sp>
        <p:nvSpPr>
          <p:cNvPr id="6" name="上下箭头 5"/>
          <p:cNvSpPr/>
          <p:nvPr/>
        </p:nvSpPr>
        <p:spPr>
          <a:xfrm rot="21436211">
            <a:off x="1537894" y="405358"/>
            <a:ext cx="163555" cy="5641409"/>
          </a:xfrm>
          <a:prstGeom prst="upDownArrow">
            <a:avLst>
              <a:gd name="adj1" fmla="val 50000"/>
              <a:gd name="adj2" fmla="val 2650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78150" y="3140968"/>
            <a:ext cx="641522" cy="707886"/>
          </a:xfrm>
          <a:prstGeom prst="rect">
            <a:avLst/>
          </a:prstGeom>
        </p:spPr>
        <p:txBody>
          <a:bodyPr wrap="none">
            <a:spAutoFit/>
          </a:bodyPr>
          <a:lstStyle/>
          <a:p>
            <a:r>
              <a:rPr lang="en-US" altLang="zh-CN" sz="4000" i="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4000" baseline="-300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endParaRPr lang="zh-CN" altLang="en-US" sz="4000" dirty="0">
              <a:solidFill>
                <a:srgbClr val="FF0000"/>
              </a:solidFill>
            </a:endParaRPr>
          </a:p>
        </p:txBody>
      </p:sp>
      <p:sp>
        <p:nvSpPr>
          <p:cNvPr id="10" name="矩形 9"/>
          <p:cNvSpPr/>
          <p:nvPr/>
        </p:nvSpPr>
        <p:spPr>
          <a:xfrm>
            <a:off x="2510653" y="1890596"/>
            <a:ext cx="2002471" cy="461665"/>
          </a:xfrm>
          <a:prstGeom prst="rect">
            <a:avLst/>
          </a:prstGeom>
        </p:spPr>
        <p:txBody>
          <a:bodyPr wrap="none">
            <a:spAutoFit/>
          </a:bodyPr>
          <a:lstStyle/>
          <a:p>
            <a:r>
              <a:rPr lang="en-US" altLang="zh-CN" sz="2400" dirty="0" smtClean="0">
                <a:solidFill>
                  <a:srgbClr val="FF0000"/>
                </a:solidFill>
                <a:latin typeface="Times New Roman" panose="02020603050405020304" pitchFamily="18" charset="0"/>
                <a:cs typeface="Times New Roman" panose="02020603050405020304" pitchFamily="18" charset="0"/>
              </a:rPr>
              <a:t>The steel </a:t>
            </a:r>
            <a:r>
              <a:rPr lang="en-US" altLang="zh-CN" sz="2400" dirty="0">
                <a:solidFill>
                  <a:srgbClr val="FF0000"/>
                </a:solidFill>
                <a:latin typeface="Times New Roman" panose="02020603050405020304" pitchFamily="18" charset="0"/>
                <a:cs typeface="Times New Roman" panose="02020603050405020304" pitchFamily="18" charset="0"/>
              </a:rPr>
              <a:t>wire</a:t>
            </a:r>
            <a:r>
              <a:rPr lang="en-US" altLang="zh-CN" sz="24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dirty="0">
              <a:solidFill>
                <a:srgbClr val="FF0000"/>
              </a:solidFill>
            </a:endParaRPr>
          </a:p>
        </p:txBody>
      </p:sp>
      <p:cxnSp>
        <p:nvCxnSpPr>
          <p:cNvPr id="11" name="曲线连接符 10"/>
          <p:cNvCxnSpPr/>
          <p:nvPr/>
        </p:nvCxnSpPr>
        <p:spPr>
          <a:xfrm rot="10800000">
            <a:off x="1938958" y="404664"/>
            <a:ext cx="702402" cy="146592"/>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627784" y="231031"/>
            <a:ext cx="782587" cy="461665"/>
          </a:xfrm>
          <a:prstGeom prst="rect">
            <a:avLst/>
          </a:prstGeom>
        </p:spPr>
        <p:txBody>
          <a:bodyPr wrap="none">
            <a:spAutoFit/>
          </a:bodyPr>
          <a:lstStyle/>
          <a:p>
            <a:r>
              <a:rPr lang="zh-CN" altLang="en-US" sz="2400" dirty="0">
                <a:solidFill>
                  <a:srgbClr val="FF0000"/>
                </a:solidFill>
                <a:latin typeface="Times New Roman" panose="02020603050405020304" pitchFamily="18" charset="0"/>
                <a:cs typeface="Times New Roman" panose="02020603050405020304" pitchFamily="18" charset="0"/>
              </a:rPr>
              <a:t>yoke</a:t>
            </a:r>
          </a:p>
        </p:txBody>
      </p:sp>
      <p:cxnSp>
        <p:nvCxnSpPr>
          <p:cNvPr id="20" name="曲线连接符 19"/>
          <p:cNvCxnSpPr/>
          <p:nvPr/>
        </p:nvCxnSpPr>
        <p:spPr>
          <a:xfrm rot="5400000">
            <a:off x="1950967" y="5290139"/>
            <a:ext cx="543871" cy="486379"/>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339752" y="4797152"/>
            <a:ext cx="782587" cy="461665"/>
          </a:xfrm>
          <a:prstGeom prst="rect">
            <a:avLst/>
          </a:prstGeom>
        </p:spPr>
        <p:txBody>
          <a:bodyPr wrap="square">
            <a:spAutoFit/>
          </a:bodyPr>
          <a:lstStyle/>
          <a:p>
            <a:r>
              <a:rPr lang="zh-CN" altLang="en-US" sz="2400" dirty="0">
                <a:solidFill>
                  <a:srgbClr val="FF0000"/>
                </a:solidFill>
                <a:latin typeface="Times New Roman" panose="02020603050405020304" pitchFamily="18" charset="0"/>
                <a:cs typeface="Times New Roman" panose="02020603050405020304" pitchFamily="18" charset="0"/>
              </a:rPr>
              <a:t>yoke</a:t>
            </a:r>
          </a:p>
        </p:txBody>
      </p:sp>
      <p:cxnSp>
        <p:nvCxnSpPr>
          <p:cNvPr id="23" name="曲线连接符 22"/>
          <p:cNvCxnSpPr/>
          <p:nvPr/>
        </p:nvCxnSpPr>
        <p:spPr>
          <a:xfrm rot="10800000">
            <a:off x="1853374" y="1986263"/>
            <a:ext cx="702402" cy="146592"/>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454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normAutofit fontScale="85000" lnSpcReduction="20000"/>
          </a:bodyPr>
          <a:lstStyle/>
          <a:p>
            <a:fld id="{0FB640E4-5C43-429B-85F1-483ECE9E6D26}" type="slidenum">
              <a:rPr lang="zh-CN" altLang="en-US" smtClean="0"/>
              <a:pPr/>
              <a:t>16</a:t>
            </a:fld>
            <a:endParaRPr lang="zh-CN" altLang="en-US"/>
          </a:p>
        </p:txBody>
      </p:sp>
      <p:pic>
        <p:nvPicPr>
          <p:cNvPr id="5" name="内容占位符 4"/>
          <p:cNvPicPr>
            <a:picLocks noGrp="1" noChangeAspect="1"/>
          </p:cNvPicPr>
          <p:nvPr>
            <p:ph sz="quarter" idx="1"/>
          </p:nvPr>
        </p:nvPicPr>
        <p:blipFill rotWithShape="1">
          <a:blip r:embed="rId2" cstate="print">
            <a:extLst>
              <a:ext uri="{28A0092B-C50C-407E-A947-70E740481C1C}">
                <a14:useLocalDpi xmlns:a14="http://schemas.microsoft.com/office/drawing/2010/main" val="0"/>
              </a:ext>
            </a:extLst>
          </a:blip>
          <a:srcRect t="14556" b="14099"/>
          <a:stretch/>
        </p:blipFill>
        <p:spPr>
          <a:xfrm>
            <a:off x="533400" y="332656"/>
            <a:ext cx="8208912" cy="4392488"/>
          </a:xfrm>
        </p:spPr>
      </p:pic>
      <p:sp>
        <p:nvSpPr>
          <p:cNvPr id="6" name="Rectangle 2"/>
          <p:cNvSpPr>
            <a:spLocks noChangeArrowheads="1"/>
          </p:cNvSpPr>
          <p:nvPr/>
        </p:nvSpPr>
        <p:spPr bwMode="auto">
          <a:xfrm>
            <a:off x="1612827" y="4920676"/>
            <a:ext cx="693406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zh-CN" sz="2200" b="0" u="none" strike="noStrike" cap="none" normalizeH="0" baseline="0" dirty="0" smtClean="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Fig 6b</a:t>
            </a:r>
            <a:r>
              <a:rPr kumimoji="0" lang="en-US" altLang="zh-CN" sz="2200" b="0" u="none" strike="noStrike" cap="none" normalizeH="0" dirty="0" smtClean="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u="none" strike="noStrike" cap="none" normalizeH="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Measurement of </a:t>
            </a:r>
            <a:r>
              <a:rPr lang="en-US" altLang="zh-CN" sz="2200" dirty="0" smtClean="0">
                <a:latin typeface="Times New Roman" panose="02020603050405020304" pitchFamily="18" charset="0"/>
                <a:ea typeface="黑体" panose="02010609060101010101" pitchFamily="49" charset="-122"/>
                <a:cs typeface="Times New Roman" panose="02020603050405020304" pitchFamily="18" charset="0"/>
              </a:rPr>
              <a:t>distance from </a:t>
            </a:r>
            <a:r>
              <a:rPr lang="en-US" altLang="zh-CN" sz="2200" dirty="0">
                <a:latin typeface="Times New Roman" panose="02020603050405020304" pitchFamily="18" charset="0"/>
                <a:ea typeface="黑体" panose="02010609060101010101" pitchFamily="49" charset="-122"/>
                <a:cs typeface="Times New Roman" panose="02020603050405020304" pitchFamily="18" charset="0"/>
              </a:rPr>
              <a:t>the mirror to the reading scale</a:t>
            </a:r>
            <a:r>
              <a:rPr kumimoji="0" lang="en-US" altLang="zh-CN" sz="2200" b="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200" i="1" dirty="0" smtClean="0">
                <a:latin typeface="Times New Roman" panose="02020603050405020304" pitchFamily="18" charset="0"/>
                <a:ea typeface="黑体" panose="02010609060101010101" pitchFamily="49" charset="-122"/>
                <a:cs typeface="Times New Roman" panose="02020603050405020304" pitchFamily="18" charset="0"/>
              </a:rPr>
              <a:t>D</a:t>
            </a:r>
            <a:r>
              <a:rPr kumimoji="0" lang="en-US" altLang="zh-CN" sz="2200" b="0" i="1"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200" b="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en-US" altLang="zh-CN" sz="2200" b="0" u="none" strike="noStrike" cap="none" normalizeH="0" baseline="0" dirty="0" smtClean="0">
              <a:ln>
                <a:noFill/>
              </a:ln>
              <a:effectLst/>
            </a:endParaRPr>
          </a:p>
        </p:txBody>
      </p:sp>
      <p:sp>
        <p:nvSpPr>
          <p:cNvPr id="7" name="上下箭头 6"/>
          <p:cNvSpPr/>
          <p:nvPr/>
        </p:nvSpPr>
        <p:spPr>
          <a:xfrm rot="5400000">
            <a:off x="4741518" y="-1100164"/>
            <a:ext cx="150342" cy="7258129"/>
          </a:xfrm>
          <a:prstGeom prst="upDownArrow">
            <a:avLst>
              <a:gd name="adj1" fmla="val 50000"/>
              <a:gd name="adj2" fmla="val 2650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21096" y="2564904"/>
            <a:ext cx="554960" cy="707886"/>
          </a:xfrm>
          <a:prstGeom prst="rect">
            <a:avLst/>
          </a:prstGeom>
        </p:spPr>
        <p:txBody>
          <a:bodyPr wrap="none">
            <a:spAutoFit/>
          </a:bodyPr>
          <a:lstStyle/>
          <a:p>
            <a:r>
              <a:rPr lang="en-US" altLang="zh-CN" sz="4000" i="1"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endParaRPr lang="zh-CN" altLang="en-US" sz="4000" dirty="0">
              <a:solidFill>
                <a:srgbClr val="FF0000"/>
              </a:solidFill>
            </a:endParaRPr>
          </a:p>
        </p:txBody>
      </p:sp>
      <p:cxnSp>
        <p:nvCxnSpPr>
          <p:cNvPr id="10" name="直接连接符 9"/>
          <p:cNvCxnSpPr/>
          <p:nvPr/>
        </p:nvCxnSpPr>
        <p:spPr>
          <a:xfrm>
            <a:off x="1115616" y="2132856"/>
            <a:ext cx="2079" cy="8069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8422658" y="2204864"/>
            <a:ext cx="93026" cy="95430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18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w Cen MT"/>
              <a:ea typeface="华文仿宋" panose="02010600040101010101" pitchFamily="2" charset="-122"/>
              <a:cs typeface="+mn-cs"/>
            </a:endParaRPr>
          </a:p>
        </p:txBody>
      </p:sp>
      <p:sp>
        <p:nvSpPr>
          <p:cNvPr id="3" name="Rectangle 17"/>
          <p:cNvSpPr>
            <a:spLocks noChangeArrowheads="1"/>
          </p:cNvSpPr>
          <p:nvPr/>
        </p:nvSpPr>
        <p:spPr bwMode="auto">
          <a:xfrm>
            <a:off x="900608" y="148257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Tw Cen MT"/>
              <a:ea typeface="华文仿宋" panose="02010600040101010101" pitchFamily="2" charset="-122"/>
              <a:cs typeface="+mn-cs"/>
            </a:endParaRPr>
          </a:p>
        </p:txBody>
      </p:sp>
      <p:sp>
        <p:nvSpPr>
          <p:cNvPr id="6" name="Rectangle 18"/>
          <p:cNvSpPr>
            <a:spLocks noChangeArrowheads="1"/>
          </p:cNvSpPr>
          <p:nvPr/>
        </p:nvSpPr>
        <p:spPr bwMode="auto">
          <a:xfrm>
            <a:off x="-180528" y="1412776"/>
            <a:ext cx="817528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76200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Calculate the slope of the best-fit straight line based on </a:t>
            </a:r>
          </a:p>
          <a:p>
            <a:pPr marL="0" marR="0" lvl="0" indent="76200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smtClean="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the graphic method</a:t>
            </a:r>
            <a:endParaRPr kumimoji="0" lang="en-US" altLang="zh-CN" sz="2400" b="1" i="0" u="none" strike="noStrike" kern="1200" cap="none" spc="0" normalizeH="0" baseline="0" noProof="0" dirty="0" smtClean="0">
              <a:ln>
                <a:noFill/>
              </a:ln>
              <a:solidFill>
                <a:srgbClr val="0000FF"/>
              </a:solidFill>
              <a:effectLst/>
              <a:uLnTx/>
              <a:uFillTx/>
              <a:latin typeface="Arial" panose="020B0604020202020204" pitchFamily="34" charset="0"/>
              <a:ea typeface="华文仿宋" panose="02010600040101010101" pitchFamily="2" charset="-122"/>
            </a:endParaRPr>
          </a:p>
        </p:txBody>
      </p:sp>
      <p:sp>
        <p:nvSpPr>
          <p:cNvPr id="4" name="矩形 3"/>
          <p:cNvSpPr/>
          <p:nvPr/>
        </p:nvSpPr>
        <p:spPr>
          <a:xfrm>
            <a:off x="251520" y="2204864"/>
            <a:ext cx="8424935" cy="4755148"/>
          </a:xfrm>
          <a:prstGeom prst="rect">
            <a:avLst/>
          </a:prstGeom>
        </p:spPr>
        <p:txBody>
          <a:bodyPr wrap="square">
            <a:spAutoFit/>
          </a:bodyPr>
          <a:lstStyle/>
          <a:p>
            <a:pPr indent="304800" algn="just">
              <a:lnSpc>
                <a:spcPct val="150000"/>
              </a:lnSpc>
              <a:spcAft>
                <a:spcPts val="0"/>
              </a:spcAft>
            </a:pP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Graphing the curve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of the stress and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stain (</a:t>
            </a:r>
            <a:r>
              <a:rPr lang="en-US" altLang="zh-CN" sz="22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based on the calculated results in Table 1</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slope of the stress-stain line is what we need for Young's modulus.</a:t>
            </a:r>
            <a:endParaRPr lang="zh-CN" altLang="zh-CN" sz="2200" b="1"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Choose two points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from the best-fitted line and calculate Young's modulus.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Note</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that </a:t>
            </a:r>
            <a:r>
              <a:rPr lang="en-US" altLang="zh-CN" sz="2200" b="1" i="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two points are selected from the two side of the line and are not the measure points</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200" b="1"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Comparing with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typical Young's modulus value. Typical value: </a:t>
            </a:r>
            <a:r>
              <a:rPr lang="en-US" altLang="zh-CN" sz="2200" b="1" i="1" dirty="0">
                <a:latin typeface="Times New Roman" panose="02020603050405020304" pitchFamily="18" charset="0"/>
                <a:ea typeface="黑体" panose="02010609060101010101" pitchFamily="49" charset="-122"/>
              </a:rPr>
              <a:t>E</a:t>
            </a:r>
            <a:r>
              <a:rPr lang="en-US" altLang="zh-CN" sz="2200" b="1" baseline="-25000" dirty="0">
                <a:latin typeface="Times New Roman" panose="02020603050405020304" pitchFamily="18" charset="0"/>
                <a:ea typeface="黑体" panose="02010609060101010101" pitchFamily="49" charset="-122"/>
              </a:rPr>
              <a:t>steel</a:t>
            </a:r>
            <a:r>
              <a:rPr lang="en-US" altLang="zh-CN" sz="2200" b="1" dirty="0">
                <a:latin typeface="黑体" panose="02010609060101010101" pitchFamily="49" charset="-122"/>
                <a:ea typeface="宋体" panose="02010600030101010101" pitchFamily="2" charset="-122"/>
              </a:rPr>
              <a:t>＝</a:t>
            </a:r>
            <a:r>
              <a:rPr lang="en-US" altLang="zh-CN" sz="2200" b="1" dirty="0">
                <a:latin typeface="Times New Roman" panose="02020603050405020304" pitchFamily="18" charset="0"/>
                <a:ea typeface="黑体" panose="02010609060101010101" pitchFamily="49" charset="-122"/>
              </a:rPr>
              <a:t>1.80×10</a:t>
            </a:r>
            <a:r>
              <a:rPr lang="en-US" altLang="zh-CN" sz="2200" b="1" baseline="30000" dirty="0">
                <a:latin typeface="Times New Roman" panose="02020603050405020304" pitchFamily="18" charset="0"/>
                <a:ea typeface="黑体" panose="02010609060101010101" pitchFamily="49" charset="-122"/>
              </a:rPr>
              <a:t>11</a:t>
            </a:r>
            <a:r>
              <a:rPr lang="en-US" altLang="zh-CN" sz="2200" b="1" dirty="0">
                <a:latin typeface="Times New Roman" panose="02020603050405020304" pitchFamily="18" charset="0"/>
                <a:ea typeface="黑体" panose="02010609060101010101" pitchFamily="49" charset="-122"/>
              </a:rPr>
              <a:t> </a:t>
            </a:r>
            <a:r>
              <a:rPr lang="en-US" altLang="zh-CN" sz="2200" b="1" dirty="0" smtClean="0">
                <a:latin typeface="Times New Roman" panose="02020603050405020304" pitchFamily="18" charset="0"/>
                <a:ea typeface="黑体" panose="02010609060101010101" pitchFamily="49" charset="-122"/>
              </a:rPr>
              <a:t>N/m</a:t>
            </a:r>
            <a:r>
              <a:rPr lang="en-US" altLang="zh-CN" sz="2200" b="1" baseline="30000" dirty="0" smtClean="0">
                <a:latin typeface="Times New Roman" panose="02020603050405020304" pitchFamily="18" charset="0"/>
                <a:ea typeface="黑体" panose="02010609060101010101" pitchFamily="49" charset="-122"/>
              </a:rPr>
              <a:t>2</a:t>
            </a:r>
          </a:p>
          <a:p>
            <a:pPr indent="304800" algn="just">
              <a:lnSpc>
                <a:spcPct val="150000"/>
              </a:lnSpc>
              <a:spcAft>
                <a:spcPts val="0"/>
              </a:spcAft>
            </a:pP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An example is shown in Fig.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2489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sz="28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endParaRPr lang="en-US" altLang="zh-CN" sz="28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6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17"/>
          <p:cNvSpPr>
            <a:spLocks noChangeArrowheads="1"/>
          </p:cNvSpPr>
          <p:nvPr/>
        </p:nvSpPr>
        <p:spPr bwMode="auto">
          <a:xfrm>
            <a:off x="900608" y="148257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6640" name="图片 1" descr="R6I4@GU_R4X4DF9$)F9{[]T"/>
          <p:cNvPicPr>
            <a:picLocks noChangeAspect="1" noChangeArrowheads="1"/>
          </p:cNvPicPr>
          <p:nvPr/>
        </p:nvPicPr>
        <p:blipFill>
          <a:blip r:embed="rId2">
            <a:extLst>
              <a:ext uri="{28A0092B-C50C-407E-A947-70E740481C1C}">
                <a14:useLocalDpi xmlns:a14="http://schemas.microsoft.com/office/drawing/2010/main" val="0"/>
              </a:ext>
            </a:extLst>
          </a:blip>
          <a:srcRect r="4488"/>
          <a:stretch>
            <a:fillRect/>
          </a:stretch>
        </p:blipFill>
        <p:spPr bwMode="auto">
          <a:xfrm>
            <a:off x="1167084" y="1676402"/>
            <a:ext cx="6480000" cy="38863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8"/>
          <p:cNvSpPr>
            <a:spLocks noChangeArrowheads="1"/>
          </p:cNvSpPr>
          <p:nvPr/>
        </p:nvSpPr>
        <p:spPr bwMode="auto">
          <a:xfrm>
            <a:off x="162973" y="5756581"/>
            <a:ext cx="84882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762000" eaLnBrk="0" fontAlgn="base" hangingPunct="0">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Fig. </a:t>
            </a:r>
            <a:r>
              <a:rPr lang="en-US" altLang="zh-CN"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7  </a:t>
            </a:r>
            <a:r>
              <a:rPr kumimoji="0" lang="en-US" altLang="zh-CN" b="0"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Calculate the slope of the best-fit straight line based on the graphic method</a:t>
            </a:r>
            <a:endParaRPr kumimoji="0" lang="en-US" altLang="zh-CN"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Conclusions</a:t>
            </a:r>
          </a:p>
        </p:txBody>
      </p:sp>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575556" y="1700808"/>
            <a:ext cx="7992888" cy="3139321"/>
          </a:xfrm>
          <a:prstGeom prst="rect">
            <a:avLst/>
          </a:prstGeom>
        </p:spPr>
        <p:txBody>
          <a:bodyPr wrap="square">
            <a:spAutoFit/>
          </a:bodyPr>
          <a:lstStyle/>
          <a:p>
            <a:pPr indent="304800" algn="just">
              <a:lnSpc>
                <a:spcPct val="150000"/>
              </a:lnSpc>
              <a:spcAft>
                <a:spcPts val="0"/>
              </a:spcAft>
            </a:pP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 no more than 100 words write a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succinct summary of what you have done</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State 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goal</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method</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the experiment. State your main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results</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i.e.</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What value did you get for Young’s Modulus? Is your result in agreement with the accepted value? If your result is not consistent with the accepted value can you suggest why not?</a:t>
            </a:r>
            <a:endParaRPr lang="zh-CN" altLang="zh-CN" sz="2200" b="1"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Aim</a:t>
            </a:r>
          </a:p>
        </p:txBody>
      </p:sp>
      <p:sp>
        <p:nvSpPr>
          <p:cNvPr id="3" name="内容占位符 2"/>
          <p:cNvSpPr>
            <a:spLocks noGrp="1"/>
          </p:cNvSpPr>
          <p:nvPr>
            <p:ph sz="quarter" idx="1"/>
          </p:nvPr>
        </p:nvSpPr>
        <p:spPr>
          <a:xfrm>
            <a:off x="714348" y="2189176"/>
            <a:ext cx="7786393" cy="3168650"/>
          </a:xfrm>
        </p:spPr>
        <p:txBody>
          <a:bodyPr>
            <a:normAutofit/>
          </a:bodyPr>
          <a:lstStyle/>
          <a:p>
            <a:pPr marL="0" lvl="0" indent="0">
              <a:lnSpc>
                <a:spcPct val="200000"/>
              </a:lnSpc>
              <a:spcBef>
                <a:spcPts val="0"/>
              </a:spcBef>
              <a:buNone/>
              <a:defRPr/>
            </a:pPr>
            <a:r>
              <a:rPr lang="en-US" altLang="zh-CN" sz="2400" dirty="0" smtClean="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To </a:t>
            </a:r>
            <a:r>
              <a:rPr lang="en-US" altLang="zh-CN" sz="2400" dirty="0">
                <a:latin typeface="Times New Roman" panose="02020603050405020304" pitchFamily="18" charset="0"/>
                <a:cs typeface="Times New Roman" panose="02020603050405020304" pitchFamily="18" charset="0"/>
              </a:rPr>
              <a:t>estimate </a:t>
            </a:r>
            <a:r>
              <a:rPr lang="en-US" altLang="zh-CN" sz="2400" b="1" i="1" dirty="0">
                <a:latin typeface="Times New Roman" panose="02020603050405020304" pitchFamily="18" charset="0"/>
                <a:cs typeface="Times New Roman" panose="02020603050405020304" pitchFamily="18" charset="0"/>
              </a:rPr>
              <a:t>Young’s Modulus</a:t>
            </a:r>
            <a:r>
              <a:rPr lang="en-US" altLang="zh-CN" sz="2400" dirty="0">
                <a:latin typeface="Times New Roman" panose="02020603050405020304" pitchFamily="18" charset="0"/>
                <a:cs typeface="Times New Roman" panose="02020603050405020304" pitchFamily="18" charset="0"/>
              </a:rPr>
              <a:t> for a steel wire.</a:t>
            </a:r>
          </a:p>
          <a:p>
            <a:pPr marL="0" lvl="0" indent="0">
              <a:lnSpc>
                <a:spcPct val="200000"/>
              </a:lnSpc>
              <a:spcBef>
                <a:spcPts val="0"/>
              </a:spcBef>
              <a:buNone/>
              <a:defRPr/>
            </a:pPr>
            <a:r>
              <a:rPr lang="en-US" altLang="zh-CN" sz="2400" dirty="0" smtClean="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To learn how to </a:t>
            </a:r>
            <a:r>
              <a:rPr lang="en-US" altLang="zh-CN" sz="2400" b="1" i="1" dirty="0">
                <a:latin typeface="Times New Roman" panose="02020603050405020304" pitchFamily="18" charset="0"/>
                <a:cs typeface="Times New Roman" panose="02020603050405020304" pitchFamily="18" charset="0"/>
              </a:rPr>
              <a:t>measure a tiny deformation</a:t>
            </a:r>
            <a:r>
              <a:rPr lang="en-US" altLang="zh-CN" sz="2400" dirty="0">
                <a:latin typeface="Times New Roman" panose="02020603050405020304" pitchFamily="18" charset="0"/>
                <a:cs typeface="Times New Roman" panose="02020603050405020304" pitchFamily="18" charset="0"/>
              </a:rPr>
              <a:t>.</a:t>
            </a:r>
          </a:p>
          <a:p>
            <a:pPr marL="0" lvl="0" indent="0">
              <a:lnSpc>
                <a:spcPct val="200000"/>
              </a:lnSpc>
              <a:spcBef>
                <a:spcPts val="0"/>
              </a:spcBef>
              <a:buNone/>
              <a:defRPr/>
            </a:pPr>
            <a:endParaRPr lang="en-US" altLang="zh-CN" sz="240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85000" lnSpcReduction="20000"/>
          </a:bodyPr>
          <a:lstStyle/>
          <a:p>
            <a:fld id="{0FB640E4-5C43-429B-85F1-483ECE9E6D26}" type="slidenum">
              <a:rPr lang="zh-CN" altLang="en-US" smtClean="0"/>
              <a:pPr/>
              <a:t>20</a:t>
            </a:fld>
            <a:endParaRPr lang="zh-CN" altLang="en-US"/>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59450" b="14301"/>
          <a:stretch/>
        </p:blipFill>
        <p:spPr>
          <a:xfrm>
            <a:off x="548998" y="1700808"/>
            <a:ext cx="7920000" cy="2867643"/>
          </a:xfrm>
          <a:prstGeom prst="rect">
            <a:avLst/>
          </a:prstGeom>
        </p:spPr>
      </p:pic>
      <p:sp>
        <p:nvSpPr>
          <p:cNvPr id="6"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 example for conclusions</a:t>
            </a:r>
          </a:p>
        </p:txBody>
      </p:sp>
      <p:cxnSp>
        <p:nvCxnSpPr>
          <p:cNvPr id="4" name="直接连接符 3"/>
          <p:cNvCxnSpPr/>
          <p:nvPr/>
        </p:nvCxnSpPr>
        <p:spPr>
          <a:xfrm>
            <a:off x="5148064" y="2276872"/>
            <a:ext cx="1944216" cy="0"/>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99792" y="3140968"/>
            <a:ext cx="1944216" cy="0"/>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059832" y="3933056"/>
            <a:ext cx="1944216" cy="0"/>
          </a:xfrm>
          <a:prstGeom prst="line">
            <a:avLst/>
          </a:prstGeom>
          <a:ln w="444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155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1D1054C-378C-48E3-97FA-5B802DD91497}"/>
              </a:ext>
            </a:extLst>
          </p:cNvPr>
          <p:cNvSpPr>
            <a:spLocks noGrp="1" noChangeArrowheads="1"/>
          </p:cNvSpPr>
          <p:nvPr>
            <p:ph type="title"/>
          </p:nvPr>
        </p:nvSpPr>
        <p:spPr>
          <a:xfrm>
            <a:off x="304800" y="304800"/>
            <a:ext cx="8153400" cy="990600"/>
          </a:xfrm>
        </p:spPr>
        <p:txBody>
          <a:bodyPr>
            <a:normAutofit fontScale="90000"/>
          </a:bodyPr>
          <a:lstStyle/>
          <a:p>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 </a:t>
            </a:r>
            <a:r>
              <a:rPr lang="en-US" altLang="zh-CN" b="1" i="1" dirty="0" err="1">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Micrometre</a:t>
            </a:r>
            <a:r>
              <a:rPr lang="en-US" altLang="zh-CN" b="1" i="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 Screw Gauge</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p:nvPr/>
        </p:nvPicPr>
        <p:blipFill>
          <a:blip r:embed="rId3" cstate="print"/>
          <a:srcRect/>
          <a:stretch>
            <a:fillRect/>
          </a:stretch>
        </p:blipFill>
        <p:spPr>
          <a:xfrm>
            <a:off x="179512" y="2077273"/>
            <a:ext cx="5931450" cy="3873907"/>
          </a:xfrm>
          <a:prstGeom prst="rect">
            <a:avLst/>
          </a:prstGeom>
          <a:noFill/>
          <a:ln w="9525">
            <a:noFill/>
            <a:miter lim="800000"/>
            <a:headEnd/>
            <a:tailEnd/>
          </a:ln>
        </p:spPr>
      </p:pic>
      <p:sp>
        <p:nvSpPr>
          <p:cNvPr id="5" name="矩形 4"/>
          <p:cNvSpPr/>
          <p:nvPr/>
        </p:nvSpPr>
        <p:spPr>
          <a:xfrm>
            <a:off x="3449690" y="4999245"/>
            <a:ext cx="5322544" cy="1733808"/>
          </a:xfrm>
          <a:prstGeom prst="rect">
            <a:avLst/>
          </a:prstGeom>
        </p:spPr>
        <p:txBody>
          <a:bodyPr wrap="square">
            <a:spAutoFit/>
          </a:bodyPr>
          <a:lstStyle/>
          <a:p>
            <a:pPr algn="just">
              <a:lnSpc>
                <a:spcPts val="3200"/>
              </a:lnSpc>
            </a:pPr>
            <a:r>
              <a:rPr lang="en-US" altLang="zh-CN" sz="2200" b="1" dirty="0" err="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Micrometre</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Screw Gauge is an instrument which can measure accurately to </a:t>
            </a:r>
            <a:r>
              <a:rPr lang="zh-CN"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0.001 mm. However, it is limited to objects less than 25 mm in size.</a:t>
            </a:r>
            <a:endParaRPr lang="zh-CN" altLang="en-US" sz="2200" b="1" dirty="0">
              <a:latin typeface="Times New Roman" panose="02020603050405020304" pitchFamily="18" charset="0"/>
              <a:cs typeface="Times New Roman" panose="02020603050405020304" pitchFamily="18" charset="0"/>
            </a:endParaRPr>
          </a:p>
        </p:txBody>
      </p:sp>
      <p:sp>
        <p:nvSpPr>
          <p:cNvPr id="3" name="矩形 2"/>
          <p:cNvSpPr/>
          <p:nvPr/>
        </p:nvSpPr>
        <p:spPr>
          <a:xfrm>
            <a:off x="696965" y="1628800"/>
            <a:ext cx="2448272" cy="661207"/>
          </a:xfrm>
          <a:prstGeom prst="rect">
            <a:avLst/>
          </a:prstGeom>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en-US" altLang="zh-CN" sz="2800" b="1" i="1" dirty="0" smtClean="0">
                <a:solidFill>
                  <a:srgbClr val="0000FF"/>
                </a:solidFill>
                <a:latin typeface="Times New Roman" panose="02020603050405020304" pitchFamily="18" charset="0"/>
              </a:rPr>
              <a:t>See text in P</a:t>
            </a:r>
            <a:r>
              <a:rPr lang="en-US" altLang="zh-CN" sz="2800" b="1" dirty="0" smtClean="0">
                <a:solidFill>
                  <a:srgbClr val="0000FF"/>
                </a:solidFill>
                <a:latin typeface="Times New Roman" panose="02020603050405020304" pitchFamily="18" charset="0"/>
              </a:rPr>
              <a:t>38</a:t>
            </a:r>
            <a:endParaRPr kumimoji="0" lang="en-US" altLang="zh-CN" sz="2800" b="1" u="none" strike="noStrike" kern="1200" cap="none" spc="0" normalizeH="0" baseline="0" noProof="0" dirty="0" smtClean="0">
              <a:ln>
                <a:noFill/>
              </a:ln>
              <a:solidFill>
                <a:srgbClr val="0000FF"/>
              </a:solidFill>
              <a:effectLst/>
              <a:uLnTx/>
              <a:uFillTx/>
              <a:latin typeface="Times New Roman" panose="02020603050405020304" pitchFamily="18" charset="0"/>
            </a:endParaRPr>
          </a:p>
        </p:txBody>
      </p:sp>
    </p:spTree>
    <p:extLst>
      <p:ext uri="{BB962C8B-B14F-4D97-AF65-F5344CB8AC3E}">
        <p14:creationId xmlns:p14="http://schemas.microsoft.com/office/powerpoint/2010/main" val="4160326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1D1054C-378C-48E3-97FA-5B802DD91497}"/>
              </a:ext>
            </a:extLst>
          </p:cNvPr>
          <p:cNvSpPr>
            <a:spLocks noGrp="1" noChangeArrowheads="1"/>
          </p:cNvSpPr>
          <p:nvPr>
            <p:ph type="title"/>
          </p:nvPr>
        </p:nvSpPr>
        <p:spPr>
          <a:xfrm>
            <a:off x="304800" y="304800"/>
            <a:ext cx="8153400" cy="990600"/>
          </a:xfrm>
        </p:spPr>
        <p:txBody>
          <a:bodyPr>
            <a:normAutofit fontScale="90000"/>
          </a:bodyPr>
          <a:lstStyle/>
          <a:p>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Appendix: </a:t>
            </a:r>
            <a:r>
              <a:rPr lang="en-US" altLang="zh-CN" b="1" i="1" dirty="0" err="1">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Micrometre</a:t>
            </a:r>
            <a:r>
              <a:rPr lang="en-US" altLang="zh-CN" b="1" i="1" dirty="0">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 Screw Gauge</a:t>
            </a:r>
            <a:endParaRPr lang="en-US" altLang="zh-CN"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矩形 1"/>
          <p:cNvSpPr/>
          <p:nvPr/>
        </p:nvSpPr>
        <p:spPr>
          <a:xfrm>
            <a:off x="3978833" y="5624213"/>
            <a:ext cx="1890326" cy="461665"/>
          </a:xfrm>
          <a:prstGeom prst="rect">
            <a:avLst/>
          </a:prstGeom>
        </p:spPr>
        <p:txBody>
          <a:bodyPr wrap="none">
            <a:spAutoFit/>
          </a:bodyPr>
          <a:lstStyle/>
          <a:p>
            <a:r>
              <a:rPr lang="en-US" altLang="zh-CN" sz="2400" b="1" dirty="0" smtClean="0">
                <a:solidFill>
                  <a:srgbClr val="222222"/>
                </a:solidFill>
                <a:latin typeface="Times New Roman" panose="02020603050405020304" pitchFamily="18" charset="0"/>
                <a:cs typeface="Times New Roman" panose="02020603050405020304" pitchFamily="18" charset="0"/>
              </a:rPr>
              <a:t>Zero reading</a:t>
            </a:r>
            <a:endParaRPr lang="zh-CN" altLang="en-US" sz="2400" b="1" dirty="0">
              <a:latin typeface="Times New Roman" panose="02020603050405020304" pitchFamily="18" charset="0"/>
              <a:cs typeface="Times New Roman" panose="02020603050405020304" pitchFamily="18" charset="0"/>
            </a:endParaRPr>
          </a:p>
        </p:txBody>
      </p:sp>
      <p:pic>
        <p:nvPicPr>
          <p:cNvPr id="9" name="Picture 5" descr="千分a"/>
          <p:cNvPicPr>
            <a:picLocks noChangeAspect="1" noChangeArrowheads="1"/>
          </p:cNvPicPr>
          <p:nvPr/>
        </p:nvPicPr>
        <p:blipFill>
          <a:blip r:embed="rId3" cstate="print"/>
          <a:srcRect/>
          <a:stretch>
            <a:fillRect/>
          </a:stretch>
        </p:blipFill>
        <p:spPr bwMode="auto">
          <a:xfrm>
            <a:off x="1343025" y="1608534"/>
            <a:ext cx="3038475" cy="2990850"/>
          </a:xfrm>
          <a:prstGeom prst="rect">
            <a:avLst/>
          </a:prstGeom>
          <a:noFill/>
          <a:ln w="9525">
            <a:noFill/>
            <a:miter lim="800000"/>
            <a:headEnd/>
            <a:tailEnd/>
          </a:ln>
        </p:spPr>
      </p:pic>
      <p:sp>
        <p:nvSpPr>
          <p:cNvPr id="10" name="Text Box 6"/>
          <p:cNvSpPr txBox="1">
            <a:spLocks noChangeArrowheads="1"/>
          </p:cNvSpPr>
          <p:nvPr/>
        </p:nvSpPr>
        <p:spPr bwMode="auto">
          <a:xfrm>
            <a:off x="395536" y="4745578"/>
            <a:ext cx="4114800" cy="461665"/>
          </a:xfrm>
          <a:prstGeom prst="rect">
            <a:avLst/>
          </a:prstGeom>
          <a:noFill/>
          <a:ln w="9525" algn="ctr">
            <a:noFill/>
            <a:miter lim="800000"/>
          </a:ln>
        </p:spPr>
        <p:txBody>
          <a:bodyPr>
            <a:spAutoFit/>
          </a:bodyPr>
          <a:lstStyle/>
          <a:p>
            <a:r>
              <a:rPr lang="zh-CN" altLang="en-US" sz="2400" b="1" dirty="0">
                <a:solidFill>
                  <a:schemeClr val="accent2"/>
                </a:solidFill>
                <a:latin typeface="Times New Roman" panose="02020603050405020304" pitchFamily="18" charset="0"/>
                <a:cs typeface="Times New Roman" panose="02020603050405020304" pitchFamily="18" charset="0"/>
              </a:rPr>
              <a:t>                       </a:t>
            </a:r>
            <a:r>
              <a:rPr lang="en-US" altLang="zh-CN" sz="2400" b="1" dirty="0" smtClean="0">
                <a:solidFill>
                  <a:srgbClr val="222222"/>
                </a:solidFill>
                <a:latin typeface="Times New Roman" panose="02020603050405020304" pitchFamily="18" charset="0"/>
                <a:cs typeface="Times New Roman" panose="02020603050405020304" pitchFamily="18" charset="0"/>
              </a:rPr>
              <a:t>positive</a:t>
            </a:r>
            <a:r>
              <a:rPr lang="zh-CN" altLang="en-US" sz="2400" b="1" dirty="0" smtClean="0">
                <a:solidFill>
                  <a:schemeClr val="accent2"/>
                </a:solidFill>
                <a:latin typeface="Times New Roman" panose="02020603050405020304" pitchFamily="18" charset="0"/>
                <a:cs typeface="Times New Roman" panose="02020603050405020304" pitchFamily="18" charset="0"/>
              </a:rPr>
              <a:t>：</a:t>
            </a:r>
            <a:r>
              <a:rPr lang="en-US" altLang="zh-CN" sz="2400" b="1" dirty="0" smtClean="0">
                <a:solidFill>
                  <a:schemeClr val="accent2"/>
                </a:solidFill>
                <a:latin typeface="Times New Roman" panose="02020603050405020304" pitchFamily="18" charset="0"/>
                <a:cs typeface="Times New Roman" panose="02020603050405020304" pitchFamily="18" charset="0"/>
              </a:rPr>
              <a:t>0.035</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pic>
        <p:nvPicPr>
          <p:cNvPr id="11" name="Picture 7" descr="千分a1"/>
          <p:cNvPicPr>
            <a:picLocks noChangeAspect="1" noChangeArrowheads="1"/>
          </p:cNvPicPr>
          <p:nvPr/>
        </p:nvPicPr>
        <p:blipFill>
          <a:blip r:embed="rId4" cstate="print"/>
          <a:srcRect/>
          <a:stretch>
            <a:fillRect/>
          </a:stretch>
        </p:blipFill>
        <p:spPr bwMode="auto">
          <a:xfrm>
            <a:off x="5098976" y="1551384"/>
            <a:ext cx="3289300" cy="3048000"/>
          </a:xfrm>
          <a:prstGeom prst="rect">
            <a:avLst/>
          </a:prstGeom>
          <a:noFill/>
          <a:ln w="9525">
            <a:noFill/>
            <a:miter lim="800000"/>
            <a:headEnd/>
            <a:tailEnd/>
          </a:ln>
        </p:spPr>
      </p:pic>
      <p:sp>
        <p:nvSpPr>
          <p:cNvPr id="12" name="Text Box 8"/>
          <p:cNvSpPr txBox="1">
            <a:spLocks noChangeArrowheads="1"/>
          </p:cNvSpPr>
          <p:nvPr/>
        </p:nvSpPr>
        <p:spPr bwMode="auto">
          <a:xfrm>
            <a:off x="4764465" y="4723231"/>
            <a:ext cx="3623811" cy="461665"/>
          </a:xfrm>
          <a:prstGeom prst="rect">
            <a:avLst/>
          </a:prstGeom>
          <a:noFill/>
          <a:ln w="9525" algn="ctr">
            <a:noFill/>
            <a:miter lim="800000"/>
          </a:ln>
        </p:spPr>
        <p:txBody>
          <a:bodyPr wrap="square">
            <a:spAutoFit/>
          </a:bodyPr>
          <a:lstStyle/>
          <a:p>
            <a:r>
              <a:rPr lang="zh-CN" altLang="en-US" sz="2400" b="1" dirty="0">
                <a:solidFill>
                  <a:schemeClr val="accent2"/>
                </a:solidFill>
                <a:latin typeface="Times New Roman" panose="02020603050405020304" pitchFamily="18" charset="0"/>
                <a:cs typeface="Times New Roman" panose="02020603050405020304" pitchFamily="18" charset="0"/>
              </a:rPr>
              <a:t>           </a:t>
            </a:r>
            <a:r>
              <a:rPr lang="zh-CN" altLang="en-US" sz="2400" b="1" dirty="0" smtClean="0">
                <a:solidFill>
                  <a:schemeClr val="accent2"/>
                </a:solidFill>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negative: </a:t>
            </a:r>
            <a:r>
              <a:rPr lang="en-US" altLang="zh-CN" sz="2400" b="1" dirty="0" smtClean="0">
                <a:solidFill>
                  <a:schemeClr val="accent2"/>
                </a:solidFill>
                <a:latin typeface="Times New Roman" panose="02020603050405020304" pitchFamily="18" charset="0"/>
                <a:cs typeface="Times New Roman" panose="02020603050405020304" pitchFamily="18" charset="0"/>
              </a:rPr>
              <a:t>-0.003</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cxnSp>
        <p:nvCxnSpPr>
          <p:cNvPr id="6" name="曲线连接符 5"/>
          <p:cNvCxnSpPr/>
          <p:nvPr/>
        </p:nvCxnSpPr>
        <p:spPr>
          <a:xfrm rot="5400000">
            <a:off x="1709179" y="3374491"/>
            <a:ext cx="541065" cy="12700"/>
          </a:xfrm>
          <a:prstGeom prst="curvedConnector3">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895002" y="3075384"/>
            <a:ext cx="22237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901353" y="3645024"/>
            <a:ext cx="22237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 Box 6"/>
          <p:cNvSpPr txBox="1">
            <a:spLocks noChangeArrowheads="1"/>
          </p:cNvSpPr>
          <p:nvPr/>
        </p:nvSpPr>
        <p:spPr bwMode="auto">
          <a:xfrm>
            <a:off x="1417787" y="3140968"/>
            <a:ext cx="777949" cy="461665"/>
          </a:xfrm>
          <a:prstGeom prst="rect">
            <a:avLst/>
          </a:prstGeom>
          <a:noFill/>
          <a:ln w="9525" algn="ctr">
            <a:noFill/>
            <a:miter lim="800000"/>
          </a:ln>
        </p:spPr>
        <p:txBody>
          <a:bodyPr wrap="square">
            <a:spAutoFit/>
          </a:bodyPr>
          <a:lstStyle/>
          <a:p>
            <a:r>
              <a:rPr lang="en-US" altLang="zh-CN" sz="2400" b="1" dirty="0" smtClean="0">
                <a:solidFill>
                  <a:schemeClr val="accent2"/>
                </a:solidFill>
                <a:latin typeface="Times New Roman" panose="02020603050405020304" pitchFamily="18" charset="0"/>
                <a:cs typeface="Times New Roman" panose="02020603050405020304" pitchFamily="18" charset="0"/>
              </a:rPr>
              <a:t>3.5</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51" name="Text Box 6"/>
          <p:cNvSpPr txBox="1">
            <a:spLocks noChangeArrowheads="1"/>
          </p:cNvSpPr>
          <p:nvPr/>
        </p:nvSpPr>
        <p:spPr bwMode="auto">
          <a:xfrm>
            <a:off x="5436096" y="2852936"/>
            <a:ext cx="777949" cy="461665"/>
          </a:xfrm>
          <a:prstGeom prst="rect">
            <a:avLst/>
          </a:prstGeom>
          <a:noFill/>
          <a:ln w="9525" algn="ctr">
            <a:noFill/>
            <a:miter lim="800000"/>
          </a:ln>
        </p:spPr>
        <p:txBody>
          <a:bodyPr wrap="square">
            <a:spAutoFit/>
          </a:bodyPr>
          <a:lstStyle/>
          <a:p>
            <a:r>
              <a:rPr lang="en-US" altLang="zh-CN" sz="2400" b="1" dirty="0" smtClean="0">
                <a:solidFill>
                  <a:schemeClr val="accent2"/>
                </a:solidFill>
                <a:latin typeface="Times New Roman" panose="02020603050405020304" pitchFamily="18" charset="0"/>
                <a:cs typeface="Times New Roman" panose="02020603050405020304" pitchFamily="18" charset="0"/>
              </a:rPr>
              <a:t>0.3</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588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85000" lnSpcReduction="20000"/>
          </a:bodyPr>
          <a:lstStyle/>
          <a:p>
            <a:fld id="{0FB640E4-5C43-429B-85F1-483ECE9E6D26}" type="slidenum">
              <a:rPr lang="zh-CN" altLang="en-US" smtClean="0"/>
              <a:pPr/>
              <a:t>23</a:t>
            </a:fld>
            <a:endParaRPr lang="zh-CN" altLang="en-US"/>
          </a:p>
        </p:txBody>
      </p:sp>
      <p:sp>
        <p:nvSpPr>
          <p:cNvPr id="5" name="Rectangle 2"/>
          <p:cNvSpPr>
            <a:spLocks noChangeArrowheads="1"/>
          </p:cNvSpPr>
          <p:nvPr/>
        </p:nvSpPr>
        <p:spPr bwMode="auto">
          <a:xfrm>
            <a:off x="1836712" y="2536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5841" name="图片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00808"/>
            <a:ext cx="4307388" cy="33843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533400" y="5045772"/>
            <a:ext cx="5982816" cy="155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63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5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Read the barrel 		</a:t>
            </a:r>
            <a:r>
              <a:rPr kumimoji="0" lang="en-US" altLang="zh-CN" sz="22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8.500 mm</a:t>
            </a:r>
            <a:endParaRPr kumimoji="0" lang="en-US" altLang="zh-CN" sz="22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endParaRPr>
          </a:p>
          <a:p>
            <a:pPr marL="0" marR="0" lvl="0" indent="306388" algn="l" defTabSz="914400" rtl="0" eaLnBrk="0" fontAlgn="base" latinLnBrk="0" hangingPunct="0">
              <a:lnSpc>
                <a:spcPct val="15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Read the thimble 		</a:t>
            </a:r>
            <a:r>
              <a:rPr kumimoji="0" lang="en-US" altLang="zh-CN" sz="2200" b="1" i="0" u="none"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0.058 mm</a:t>
            </a:r>
            <a:endParaRPr kumimoji="0" lang="en-US" altLang="zh-CN" sz="22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endParaRPr>
          </a:p>
          <a:p>
            <a:pPr>
              <a:lnSpc>
                <a:spcPct val="150000"/>
              </a:lnSpc>
            </a:pPr>
            <a:r>
              <a:rPr kumimoji="0" lang="en-US" altLang="zh-CN" sz="2200" b="1" i="0" u="sng"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8.500+</a:t>
            </a:r>
            <a:r>
              <a:rPr lang="en-US" altLang="zh-CN" sz="2200" b="1" u="sng"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0.058</a:t>
            </a:r>
            <a:r>
              <a:rPr lang="en-US" altLang="zh-CN" sz="2200" b="1" u="sng"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mm</a:t>
            </a:r>
            <a:r>
              <a:rPr lang="en-US" altLang="zh-CN" sz="2200" b="1" u="sng" dirty="0" smtClean="0">
                <a:solidFill>
                  <a:srgbClr val="0000FF"/>
                </a:solidFill>
                <a:latin typeface="Times New Roman" panose="02020603050405020304" pitchFamily="18" charset="0"/>
                <a:cs typeface="Times New Roman" panose="02020603050405020304" pitchFamily="18" charset="0"/>
              </a:rPr>
              <a:t>=</a:t>
            </a:r>
            <a:r>
              <a:rPr kumimoji="0" lang="en-US" altLang="zh-CN" sz="2200" b="1" i="0" u="sng" strike="noStrike" cap="none" normalizeH="0" baseline="0" dirty="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8.558mm</a:t>
            </a:r>
            <a:endParaRPr kumimoji="0" lang="en-US" altLang="zh-CN" sz="2200" b="1" i="0" u="sng"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endParaRPr>
          </a:p>
        </p:txBody>
      </p:sp>
      <p:sp>
        <p:nvSpPr>
          <p:cNvPr id="7" name="矩形 6"/>
          <p:cNvSpPr/>
          <p:nvPr/>
        </p:nvSpPr>
        <p:spPr>
          <a:xfrm>
            <a:off x="899592" y="513371"/>
            <a:ext cx="7488832" cy="769441"/>
          </a:xfrm>
          <a:prstGeom prst="rect">
            <a:avLst/>
          </a:prstGeom>
        </p:spPr>
        <p:txBody>
          <a:bodyPr vert="horz" anchor="ctr">
            <a:noAutofit/>
          </a:bodyPr>
          <a:lstStyle/>
          <a:p>
            <a:pPr>
              <a:spcBef>
                <a:spcPct val="0"/>
              </a:spcBef>
            </a:pPr>
            <a:r>
              <a:rPr lang="en-US" altLang="zh-CN" sz="3600" b="1" i="1" dirty="0" smtClean="0">
                <a:solidFill>
                  <a:schemeClr val="tx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How to read </a:t>
            </a:r>
            <a:r>
              <a:rPr lang="en-US" altLang="zh-CN" sz="3600" b="1" i="1" dirty="0">
                <a:solidFill>
                  <a:schemeClr val="tx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the </a:t>
            </a:r>
            <a:r>
              <a:rPr lang="en-US" altLang="zh-CN" sz="3600" b="1" i="1" dirty="0" err="1">
                <a:solidFill>
                  <a:schemeClr val="tx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micrometre</a:t>
            </a:r>
            <a:endParaRPr lang="zh-CN" altLang="en-US" sz="3600" b="1" i="1" dirty="0">
              <a:solidFill>
                <a:schemeClr val="tx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08862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Theory</a:t>
            </a:r>
          </a:p>
        </p:txBody>
      </p:sp>
      <p:sp>
        <p:nvSpPr>
          <p:cNvPr id="3" name="内容占位符 2"/>
          <p:cNvSpPr>
            <a:spLocks noGrp="1"/>
          </p:cNvSpPr>
          <p:nvPr>
            <p:ph sz="quarter" idx="1"/>
          </p:nvPr>
        </p:nvSpPr>
        <p:spPr>
          <a:xfrm>
            <a:off x="251520" y="1585612"/>
            <a:ext cx="8754228" cy="3067523"/>
          </a:xfrm>
        </p:spPr>
        <p:txBody>
          <a:bodyPr>
            <a:noAutofit/>
          </a:bodyPr>
          <a:lstStyle/>
          <a:p>
            <a:pPr marL="0" lvl="0" indent="0" algn="just">
              <a:lnSpc>
                <a:spcPct val="150000"/>
              </a:lnSpc>
              <a:spcBef>
                <a:spcPts val="0"/>
              </a:spcBef>
              <a:buNone/>
              <a:defRPr/>
            </a:pPr>
            <a:r>
              <a:rPr lang="en-US" altLang="zh-CN" sz="2000" b="1" dirty="0" smtClean="0">
                <a:latin typeface="Times New Roman" panose="02020603050405020304" pitchFamily="18" charset="0"/>
                <a:ea typeface="宋体" panose="02010600030101010101" pitchFamily="2" charset="-122"/>
              </a:rPr>
              <a:t>      Young's </a:t>
            </a:r>
            <a:r>
              <a:rPr lang="en-US" altLang="zh-CN" sz="2000" b="1" dirty="0">
                <a:latin typeface="Times New Roman" panose="02020603050405020304" pitchFamily="18" charset="0"/>
                <a:ea typeface="宋体" panose="02010600030101010101" pitchFamily="2" charset="-122"/>
              </a:rPr>
              <a:t>modulus is a measure of the stiffness of the elastic </a:t>
            </a:r>
            <a:r>
              <a:rPr lang="en-US" altLang="zh-CN" sz="2000" b="1" dirty="0" smtClean="0">
                <a:latin typeface="Times New Roman" panose="02020603050405020304" pitchFamily="18" charset="0"/>
                <a:ea typeface="宋体" panose="02010600030101010101" pitchFamily="2" charset="-122"/>
              </a:rPr>
              <a:t>material. </a:t>
            </a:r>
            <a:r>
              <a:rPr lang="en-US" altLang="zh-CN" sz="2000" b="1" dirty="0">
                <a:latin typeface="Times New Roman" panose="02020603050405020304" pitchFamily="18" charset="0"/>
                <a:ea typeface="宋体" panose="02010600030101010101" pitchFamily="2" charset="-122"/>
              </a:rPr>
              <a:t>T</a:t>
            </a:r>
            <a:r>
              <a:rPr lang="en-US" altLang="zh-CN" sz="2000" b="1" dirty="0" smtClean="0">
                <a:latin typeface="Times New Roman" panose="02020603050405020304" pitchFamily="18" charset="0"/>
                <a:ea typeface="宋体" panose="02010600030101010101" pitchFamily="2" charset="-122"/>
              </a:rPr>
              <a:t>he </a:t>
            </a:r>
            <a:r>
              <a:rPr lang="en-US" altLang="zh-CN" sz="2000" b="1" dirty="0">
                <a:latin typeface="Times New Roman" panose="02020603050405020304" pitchFamily="18" charset="0"/>
                <a:ea typeface="宋体" panose="02010600030101010101" pitchFamily="2" charset="-122"/>
              </a:rPr>
              <a:t>length of a tested wire is </a:t>
            </a:r>
            <a:r>
              <a:rPr lang="en-US" altLang="zh-CN" sz="2000" b="1" i="1" dirty="0">
                <a:solidFill>
                  <a:srgbClr val="0000FF"/>
                </a:solidFill>
                <a:latin typeface="Times New Roman" panose="02020603050405020304" pitchFamily="18" charset="0"/>
                <a:ea typeface="宋体" panose="02010600030101010101" pitchFamily="2" charset="-122"/>
              </a:rPr>
              <a:t>L</a:t>
            </a:r>
            <a:r>
              <a:rPr lang="en-US" altLang="zh-CN" sz="2000" b="1" baseline="-25000" dirty="0">
                <a:solidFill>
                  <a:srgbClr val="0000FF"/>
                </a:solidFill>
                <a:latin typeface="Times New Roman" panose="02020603050405020304" pitchFamily="18" charset="0"/>
                <a:ea typeface="宋体" panose="02010600030101010101" pitchFamily="2" charset="-122"/>
              </a:rPr>
              <a:t>0</a:t>
            </a:r>
            <a:r>
              <a:rPr lang="en-US" altLang="zh-CN" sz="2000" b="1" dirty="0">
                <a:latin typeface="Times New Roman" panose="02020603050405020304" pitchFamily="18" charset="0"/>
                <a:ea typeface="宋体" panose="02010600030101010101" pitchFamily="2" charset="-122"/>
              </a:rPr>
              <a:t>, and </a:t>
            </a:r>
            <a:r>
              <a:rPr lang="en-US" altLang="zh-CN" sz="2000" b="1" i="1" dirty="0">
                <a:solidFill>
                  <a:srgbClr val="0000FF"/>
                </a:solidFill>
                <a:latin typeface="Times New Roman" panose="02020603050405020304" pitchFamily="18" charset="0"/>
                <a:ea typeface="宋体" panose="02010600030101010101" pitchFamily="2" charset="-122"/>
              </a:rPr>
              <a:t>F</a:t>
            </a:r>
            <a:r>
              <a:rPr lang="en-US" altLang="zh-CN" sz="2000" b="1" dirty="0">
                <a:latin typeface="Times New Roman" panose="02020603050405020304" pitchFamily="18" charset="0"/>
                <a:ea typeface="宋体" panose="02010600030101010101" pitchFamily="2" charset="-122"/>
              </a:rPr>
              <a:t> is the magnitude of the force applied perpendicularly to the area </a:t>
            </a:r>
            <a:r>
              <a:rPr lang="en-US" altLang="zh-CN" sz="2000" b="1" i="1" dirty="0">
                <a:solidFill>
                  <a:srgbClr val="0000FF"/>
                </a:solidFill>
                <a:latin typeface="Times New Roman" panose="02020603050405020304" pitchFamily="18" charset="0"/>
                <a:ea typeface="宋体" panose="02010600030101010101" pitchFamily="2" charset="-122"/>
              </a:rPr>
              <a:t>A</a:t>
            </a:r>
            <a:r>
              <a:rPr lang="en-US" altLang="zh-CN" sz="2000" b="1" dirty="0">
                <a:latin typeface="Times New Roman" panose="02020603050405020304" pitchFamily="18" charset="0"/>
                <a:ea typeface="宋体" panose="02010600030101010101" pitchFamily="2" charset="-122"/>
              </a:rPr>
              <a:t> of the wire. The strain or the unit deformation, is </a:t>
            </a:r>
            <a:r>
              <a:rPr lang="en-US" altLang="zh-CN" sz="2000" b="1" dirty="0" smtClean="0">
                <a:latin typeface="Times New Roman" panose="02020603050405020304" pitchFamily="18" charset="0"/>
                <a:ea typeface="宋体" panose="02010600030101010101" pitchFamily="2" charset="-122"/>
              </a:rPr>
              <a:t>represented </a:t>
            </a:r>
            <a:r>
              <a:rPr lang="en-US" altLang="zh-CN" sz="2000" b="1" dirty="0">
                <a:latin typeface="Times New Roman" panose="02020603050405020304" pitchFamily="18" charset="0"/>
                <a:ea typeface="宋体" panose="02010600030101010101" pitchFamily="2" charset="-122"/>
              </a:rPr>
              <a:t>by </a:t>
            </a:r>
            <a:r>
              <a:rPr lang="en-US" altLang="zh-CN" sz="2000" b="1" dirty="0" smtClean="0">
                <a:solidFill>
                  <a:srgbClr val="0000FF"/>
                </a:solidFill>
                <a:latin typeface="Times New Roman" panose="02020603050405020304" pitchFamily="18" charset="0"/>
                <a:ea typeface="宋体" panose="02010600030101010101" pitchFamily="2" charset="-122"/>
              </a:rPr>
              <a:t>Δ</a:t>
            </a:r>
            <a:r>
              <a:rPr lang="en-US" altLang="zh-CN" sz="2000" b="1" i="1" dirty="0" smtClean="0">
                <a:solidFill>
                  <a:srgbClr val="0000FF"/>
                </a:solidFill>
                <a:latin typeface="Times New Roman" panose="02020603050405020304" pitchFamily="18" charset="0"/>
                <a:ea typeface="宋体" panose="02010600030101010101" pitchFamily="2" charset="-122"/>
              </a:rPr>
              <a:t>L</a:t>
            </a:r>
            <a:r>
              <a:rPr lang="en-US" altLang="zh-CN" sz="2000" b="1" dirty="0" smtClean="0">
                <a:solidFill>
                  <a:srgbClr val="0000FF"/>
                </a:solidFill>
                <a:latin typeface="Times New Roman" panose="02020603050405020304" pitchFamily="18" charset="0"/>
                <a:ea typeface="宋体" panose="02010600030101010101" pitchFamily="2" charset="-122"/>
              </a:rPr>
              <a:t>/</a:t>
            </a:r>
            <a:r>
              <a:rPr lang="en-US" altLang="zh-CN" sz="2000" b="1" i="1" dirty="0" smtClean="0">
                <a:solidFill>
                  <a:srgbClr val="0000FF"/>
                </a:solidFill>
                <a:latin typeface="Times New Roman" panose="02020603050405020304" pitchFamily="18" charset="0"/>
                <a:ea typeface="宋体" panose="02010600030101010101" pitchFamily="2" charset="-122"/>
              </a:rPr>
              <a:t>L</a:t>
            </a:r>
            <a:r>
              <a:rPr lang="en-US" altLang="zh-CN" sz="2000" b="1" baseline="-25000" dirty="0" smtClean="0">
                <a:solidFill>
                  <a:srgbClr val="0000FF"/>
                </a:solidFill>
                <a:latin typeface="Times New Roman" panose="02020603050405020304" pitchFamily="18" charset="0"/>
                <a:ea typeface="宋体" panose="02010600030101010101" pitchFamily="2" charset="-122"/>
              </a:rPr>
              <a:t>0</a:t>
            </a:r>
            <a:r>
              <a:rPr lang="en-US" altLang="zh-CN" sz="2000" b="1" dirty="0" smtClean="0">
                <a:latin typeface="Times New Roman" panose="02020603050405020304" pitchFamily="18" charset="0"/>
                <a:ea typeface="宋体" panose="02010600030101010101" pitchFamily="2" charset="-122"/>
              </a:rPr>
              <a:t>, here </a:t>
            </a:r>
            <a:r>
              <a:rPr lang="en-US" altLang="zh-CN" sz="2000" b="1" dirty="0" smtClean="0">
                <a:solidFill>
                  <a:srgbClr val="0000FF"/>
                </a:solidFill>
                <a:latin typeface="Times New Roman" panose="02020603050405020304" pitchFamily="18" charset="0"/>
                <a:ea typeface="宋体" panose="02010600030101010101" pitchFamily="2" charset="-122"/>
              </a:rPr>
              <a:t>Δ</a:t>
            </a:r>
            <a:r>
              <a:rPr lang="en-US" altLang="zh-CN" sz="2000" b="1" i="1" dirty="0" smtClean="0">
                <a:solidFill>
                  <a:srgbClr val="0000FF"/>
                </a:solidFill>
                <a:latin typeface="Times New Roman" panose="02020603050405020304" pitchFamily="18" charset="0"/>
                <a:ea typeface="宋体" panose="02010600030101010101" pitchFamily="2" charset="-122"/>
              </a:rPr>
              <a:t>L</a:t>
            </a:r>
            <a:r>
              <a:rPr lang="en-US" altLang="zh-CN" sz="2000" b="1" dirty="0" smtClean="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represents the </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stretch produced by the </a:t>
            </a:r>
            <a:r>
              <a:rPr lang="en-US" altLang="zh-CN" sz="20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force </a:t>
            </a:r>
            <a:r>
              <a:rPr lang="en-US" altLang="zh-CN" sz="2000" b="1" i="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dirty="0" smtClean="0">
              <a:latin typeface="Times New Roman" panose="02020603050405020304" pitchFamily="18" charset="0"/>
              <a:cs typeface="Times New Roman" panose="02020603050405020304" pitchFamily="18" charset="0"/>
            </a:endParaRPr>
          </a:p>
        </p:txBody>
      </p:sp>
      <p:sp>
        <p:nvSpPr>
          <p:cNvPr id="8194" name="Rectangle 2"/>
          <p:cNvSpPr>
            <a:spLocks noChangeArrowheads="1"/>
          </p:cNvSpPr>
          <p:nvPr/>
        </p:nvSpPr>
        <p:spPr bwMode="auto">
          <a:xfrm>
            <a:off x="-32" y="214314"/>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23020" y="428908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5" name="图片 18" descr="H3R9MXML(08_LYT$LUX_F_P"/>
          <p:cNvPicPr>
            <a:picLocks noChangeAspect="1" noChangeArrowheads="1"/>
          </p:cNvPicPr>
          <p:nvPr/>
        </p:nvPicPr>
        <p:blipFill rotWithShape="1">
          <a:blip r:embed="rId3">
            <a:extLst>
              <a:ext uri="{28A0092B-C50C-407E-A947-70E740481C1C}">
                <a14:useLocalDpi xmlns:a14="http://schemas.microsoft.com/office/drawing/2010/main" val="0"/>
              </a:ext>
            </a:extLst>
          </a:blip>
          <a:srcRect l="6455" r="6795"/>
          <a:stretch/>
        </p:blipFill>
        <p:spPr bwMode="auto">
          <a:xfrm>
            <a:off x="35496" y="3835615"/>
            <a:ext cx="5616624" cy="17281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252536" y="5957166"/>
            <a:ext cx="62147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Fig. 1  A stress </a:t>
            </a:r>
            <a:r>
              <a:rPr kumimoji="0" lang="en-US" altLang="zh-CN" sz="2000" b="1" i="1"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on a </a:t>
            </a:r>
            <a:r>
              <a:rPr kumimoji="0" lang="en-US" altLang="zh-CN" sz="2000" b="1" i="0" u="none" strike="noStrike" cap="none" normalizeH="0" baseline="0" dirty="0" err="1"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wre</a:t>
            </a:r>
            <a:r>
              <a:rPr kumimoji="0" lang="en-US" altLang="zh-CN" sz="20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leading to a strain </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Δ</a:t>
            </a:r>
            <a:r>
              <a:rPr kumimoji="0" lang="en-US" altLang="zh-CN" sz="20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0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000" b="1" i="0" u="none" strike="noStrike" cap="none" normalizeH="0" baseline="0" dirty="0" smtClean="0">
              <a:ln>
                <a:noFill/>
              </a:ln>
              <a:solidFill>
                <a:schemeClr val="tx1"/>
              </a:solidFill>
              <a:effectLst/>
              <a:latin typeface="Arial" panose="020B0604020202020204" pitchFamily="34" charset="0"/>
            </a:endParaRPr>
          </a:p>
        </p:txBody>
      </p:sp>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184950008"/>
              </p:ext>
            </p:extLst>
          </p:nvPr>
        </p:nvGraphicFramePr>
        <p:xfrm>
          <a:off x="6338779" y="4283052"/>
          <a:ext cx="1981368" cy="1302042"/>
        </p:xfrm>
        <a:graphic>
          <a:graphicData uri="http://schemas.openxmlformats.org/presentationml/2006/ole">
            <mc:AlternateContent xmlns:mc="http://schemas.openxmlformats.org/markup-compatibility/2006">
              <mc:Choice xmlns:v="urn:schemas-microsoft-com:vml" Requires="v">
                <p:oleObj spid="_x0000_s8263" name="Equation" r:id="rId4" imgW="672808" imgH="431613" progId="Equation.DSMT4">
                  <p:embed/>
                </p:oleObj>
              </mc:Choice>
              <mc:Fallback>
                <p:oleObj name="Equation" r:id="rId4" imgW="672808" imgH="431613"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779" y="4283052"/>
                        <a:ext cx="1981368" cy="1302042"/>
                      </a:xfrm>
                      <a:prstGeom prst="rect">
                        <a:avLst/>
                      </a:prstGeom>
                      <a:noFill/>
                      <a:ln w="38100" cmpd="thickThin">
                        <a:solidFill>
                          <a:srgbClr val="FF0000"/>
                        </a:solidFill>
                        <a:prstDash val="lgDash"/>
                      </a:ln>
                    </p:spPr>
                  </p:pic>
                </p:oleObj>
              </mc:Fallback>
            </mc:AlternateContent>
          </a:graphicData>
        </a:graphic>
      </p:graphicFrame>
      <p:sp>
        <p:nvSpPr>
          <p:cNvPr id="11" name="矩形 10"/>
          <p:cNvSpPr/>
          <p:nvPr/>
        </p:nvSpPr>
        <p:spPr>
          <a:xfrm>
            <a:off x="6693778" y="3587713"/>
            <a:ext cx="2057423" cy="400110"/>
          </a:xfrm>
          <a:prstGeom prst="rect">
            <a:avLst/>
          </a:prstGeom>
        </p:spPr>
        <p:txBody>
          <a:bodyPr wrap="none">
            <a:spAutoFit/>
          </a:bodyPr>
          <a:lstStyle/>
          <a:p>
            <a:r>
              <a:rPr lang="en-US" altLang="zh-CN" sz="2000" b="1" i="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Young's </a:t>
            </a:r>
            <a:r>
              <a:rPr lang="en-US" altLang="zh-CN" sz="2000" b="1" i="1" dirty="0" smtClean="0">
                <a:solidFill>
                  <a:srgbClr val="FF0000"/>
                </a:solidFill>
                <a:latin typeface="Times New Roman" panose="02020603050405020304" pitchFamily="18" charset="0"/>
                <a:ea typeface="宋体" panose="02010600030101010101" pitchFamily="2" charset="-122"/>
              </a:rPr>
              <a:t>modulus</a:t>
            </a:r>
            <a:endParaRPr lang="zh-CN" altLang="en-US" sz="2000" b="1" i="1" dirty="0">
              <a:solidFill>
                <a:srgbClr val="FF0000"/>
              </a:solidFill>
            </a:endParaRPr>
          </a:p>
        </p:txBody>
      </p:sp>
      <p:sp>
        <p:nvSpPr>
          <p:cNvPr id="12" name="矩形 11"/>
          <p:cNvSpPr/>
          <p:nvPr/>
        </p:nvSpPr>
        <p:spPr>
          <a:xfrm>
            <a:off x="6293204" y="5855617"/>
            <a:ext cx="886781" cy="461665"/>
          </a:xfrm>
          <a:prstGeom prst="rect">
            <a:avLst/>
          </a:prstGeom>
        </p:spPr>
        <p:txBody>
          <a:bodyPr wrap="none">
            <a:spAutoFit/>
          </a:bodyPr>
          <a:lstStyle/>
          <a:p>
            <a:r>
              <a:rPr lang="en-US" altLang="zh-CN"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stress</a:t>
            </a:r>
            <a:endParaRPr lang="zh-CN" altLang="en-US"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5"/>
          <p:cNvSpPr/>
          <p:nvPr/>
        </p:nvSpPr>
        <p:spPr>
          <a:xfrm>
            <a:off x="8178417" y="6002560"/>
            <a:ext cx="920445" cy="461665"/>
          </a:xfrm>
          <a:prstGeom prst="rect">
            <a:avLst/>
          </a:prstGeom>
        </p:spPr>
        <p:txBody>
          <a:bodyPr wrap="none">
            <a:spAutoFit/>
          </a:bodyPr>
          <a:lstStyle/>
          <a:p>
            <a:r>
              <a:rPr lang="en-US" altLang="zh-CN"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strain</a:t>
            </a:r>
            <a:endParaRPr lang="zh-CN" altLang="en-US" sz="24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 name="曲线连接符 13"/>
          <p:cNvCxnSpPr/>
          <p:nvPr/>
        </p:nvCxnSpPr>
        <p:spPr>
          <a:xfrm rot="16200000" flipH="1">
            <a:off x="7079656" y="4223564"/>
            <a:ext cx="622470" cy="122857"/>
          </a:xfrm>
          <a:prstGeom prst="curvedConnector3">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endCxn id="8" idx="1"/>
          </p:cNvCxnSpPr>
          <p:nvPr/>
        </p:nvCxnSpPr>
        <p:spPr>
          <a:xfrm rot="16200000" flipV="1">
            <a:off x="6011124" y="5261729"/>
            <a:ext cx="1001325" cy="346013"/>
          </a:xfrm>
          <a:prstGeom prst="curvedConnector4">
            <a:avLst>
              <a:gd name="adj1" fmla="val 17492"/>
              <a:gd name="adj2" fmla="val 166067"/>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rot="16200000" flipV="1">
            <a:off x="7936872" y="5263723"/>
            <a:ext cx="1023093" cy="537477"/>
          </a:xfrm>
          <a:prstGeom prst="curvedConnector4">
            <a:avLst>
              <a:gd name="adj1" fmla="val 18184"/>
              <a:gd name="adj2" fmla="val 35083"/>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Theory</a:t>
            </a:r>
          </a:p>
        </p:txBody>
      </p:sp>
      <p:sp>
        <p:nvSpPr>
          <p:cNvPr id="3" name="内容占位符 2"/>
          <p:cNvSpPr>
            <a:spLocks noGrp="1"/>
          </p:cNvSpPr>
          <p:nvPr>
            <p:ph sz="quarter" idx="1"/>
          </p:nvPr>
        </p:nvSpPr>
        <p:spPr>
          <a:xfrm>
            <a:off x="152652" y="1772816"/>
            <a:ext cx="8733058" cy="4176464"/>
          </a:xfrm>
        </p:spPr>
        <p:txBody>
          <a:bodyPr>
            <a:noAutofit/>
          </a:bodyPr>
          <a:lstStyle/>
          <a:p>
            <a:pPr indent="304800" algn="just">
              <a:lnSpc>
                <a:spcPct val="150000"/>
              </a:lnSpc>
              <a:spcAft>
                <a:spcPts val="0"/>
              </a:spcAft>
            </a:pPr>
            <a:r>
              <a:rPr lang="en-US" altLang="zh-CN" sz="2200" b="1" dirty="0" smtClean="0">
                <a:solidFill>
                  <a:srgbClr val="0000FF"/>
                </a:solidFill>
                <a:latin typeface="Times New Roman" panose="02020603050405020304" pitchFamily="18" charset="0"/>
                <a:cs typeface="Times New Roman" panose="02020603050405020304" pitchFamily="18" charset="0"/>
              </a:rPr>
              <a:t>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Once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stress and strain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are measured by the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equipment, then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Young's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modulus can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be determined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for a specific sample in the lab</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spcAft>
                <a:spcPts val="0"/>
              </a:spcAft>
            </a:pP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Now the problem is focused on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how to determine the value </a:t>
            </a:r>
            <a:r>
              <a:rPr lang="en-US" altLang="zh-CN" sz="2200" b="1" dirty="0">
                <a:solidFill>
                  <a:srgbClr val="0000FF"/>
                </a:solidFill>
                <a:latin typeface="Times New Roman" panose="02020603050405020304" pitchFamily="18" charset="0"/>
                <a:ea typeface="宋体" panose="02010600030101010101" pitchFamily="2" charset="-122"/>
              </a:rPr>
              <a:t>Δ</a:t>
            </a:r>
            <a:r>
              <a:rPr lang="en-US" altLang="zh-CN" sz="2200" b="1" i="1" dirty="0">
                <a:solidFill>
                  <a:srgbClr val="0000FF"/>
                </a:solidFill>
                <a:latin typeface="Times New Roman" panose="02020603050405020304" pitchFamily="18" charset="0"/>
                <a:ea typeface="宋体" panose="02010600030101010101" pitchFamily="2" charset="-122"/>
              </a:rPr>
              <a:t>L</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very tiny value</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after the sample is stretched because of the elasticity</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p>
          <a:p>
            <a:pPr indent="304800" algn="just">
              <a:lnSpc>
                <a:spcPct val="150000"/>
              </a:lnSpc>
              <a:spcAft>
                <a:spcPts val="0"/>
              </a:spcAft>
            </a:pPr>
            <a:r>
              <a:rPr lang="en-US" altLang="zh-CN" sz="2200" b="1" dirty="0">
                <a:solidFill>
                  <a:srgbClr val="0000FF"/>
                </a:solidFill>
                <a:latin typeface="Times New Roman" panose="02020603050405020304" pitchFamily="18" charset="0"/>
                <a:ea typeface="宋体" panose="02010600030101010101" pitchFamily="2" charset="-122"/>
              </a:rPr>
              <a:t>An optical lever is a convenient device to magnify a small displacement </a:t>
            </a:r>
            <a:r>
              <a:rPr lang="en-US" altLang="zh-CN" sz="2200" b="1" dirty="0">
                <a:latin typeface="Times New Roman" panose="02020603050405020304" pitchFamily="18" charset="0"/>
                <a:ea typeface="宋体" panose="02010600030101010101" pitchFamily="2" charset="-122"/>
              </a:rPr>
              <a:t>and thus to make an accurate measurement of the displacement.</a:t>
            </a:r>
            <a:endParaRPr lang="zh-CN" altLang="zh-CN" sz="2200" b="1" dirty="0">
              <a:effectLst/>
              <a:latin typeface="Times New Roman" panose="02020603050405020304" pitchFamily="18" charset="0"/>
              <a:ea typeface="宋体" panose="02010600030101010101" pitchFamily="2" charset="-122"/>
            </a:endParaRPr>
          </a:p>
        </p:txBody>
      </p:sp>
      <p:sp>
        <p:nvSpPr>
          <p:cNvPr id="8194" name="Rectangle 2"/>
          <p:cNvSpPr>
            <a:spLocks noChangeArrowheads="1"/>
          </p:cNvSpPr>
          <p:nvPr/>
        </p:nvSpPr>
        <p:spPr bwMode="auto">
          <a:xfrm>
            <a:off x="71470" y="35719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5604" name="Rectangle 4"/>
          <p:cNvSpPr>
            <a:spLocks noChangeArrowheads="1"/>
          </p:cNvSpPr>
          <p:nvPr/>
        </p:nvSpPr>
        <p:spPr bwMode="auto">
          <a:xfrm>
            <a:off x="71470" y="35719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Apparatus</a:t>
            </a:r>
          </a:p>
        </p:txBody>
      </p:sp>
      <p:sp>
        <p:nvSpPr>
          <p:cNvPr id="6" name="Rectangle 5"/>
          <p:cNvSpPr>
            <a:spLocks noChangeArrowheads="1"/>
          </p:cNvSpPr>
          <p:nvPr/>
        </p:nvSpPr>
        <p:spPr bwMode="auto">
          <a:xfrm>
            <a:off x="611560" y="16756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1748" name="图片 20"/>
          <p:cNvPicPr>
            <a:picLocks noChangeAspect="1" noChangeArrowheads="1"/>
          </p:cNvPicPr>
          <p:nvPr/>
        </p:nvPicPr>
        <p:blipFill rotWithShape="1">
          <a:blip r:embed="rId2">
            <a:extLst>
              <a:ext uri="{28A0092B-C50C-407E-A947-70E740481C1C}">
                <a14:useLocalDpi xmlns:a14="http://schemas.microsoft.com/office/drawing/2010/main" val="0"/>
              </a:ext>
            </a:extLst>
          </a:blip>
          <a:srcRect b="11473"/>
          <a:stretch/>
        </p:blipFill>
        <p:spPr bwMode="auto">
          <a:xfrm>
            <a:off x="-12093" y="2808039"/>
            <a:ext cx="7344816" cy="41764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779912" y="6442502"/>
            <a:ext cx="515343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1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Fig. 2 Measuring </a:t>
            </a:r>
            <a:r>
              <a:rPr kumimoji="0" lang="en-US" altLang="zh-CN" sz="21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Δ</a:t>
            </a:r>
            <a:r>
              <a:rPr kumimoji="0" lang="en-US" altLang="zh-CN" sz="21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r>
              <a:rPr kumimoji="0" lang="en-US" altLang="zh-CN" sz="21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by an optical lever. </a:t>
            </a:r>
            <a:endParaRPr kumimoji="0" lang="en-US" altLang="zh-CN" sz="2100" b="1" i="0" u="none" strike="noStrike" cap="none" normalizeH="0" baseline="0" dirty="0" smtClean="0">
              <a:ln>
                <a:noFill/>
              </a:ln>
              <a:solidFill>
                <a:schemeClr val="tx1"/>
              </a:solidFill>
              <a:effectLst/>
              <a:latin typeface="Arial" panose="020B0604020202020204" pitchFamily="34" charset="0"/>
            </a:endParaRPr>
          </a:p>
        </p:txBody>
      </p:sp>
      <p:sp>
        <p:nvSpPr>
          <p:cNvPr id="8"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p:cNvSpPr/>
          <p:nvPr/>
        </p:nvSpPr>
        <p:spPr>
          <a:xfrm>
            <a:off x="102133" y="1484784"/>
            <a:ext cx="8934363" cy="1631216"/>
          </a:xfrm>
          <a:prstGeom prst="rect">
            <a:avLst/>
          </a:prstGeom>
        </p:spPr>
        <p:txBody>
          <a:bodyPr wrap="square">
            <a:spAutoFit/>
          </a:bodyPr>
          <a:lstStyle/>
          <a:p>
            <a:pPr algn="just">
              <a:lnSpc>
                <a:spcPts val="3000"/>
              </a:lnSpc>
            </a:pP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Once the tested </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wire is stretched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by a </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weight, </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mirror consequently tilted </a:t>
            </a:r>
            <a:r>
              <a:rPr lang="en-US" altLang="zh-CN" sz="24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up</a:t>
            </a:r>
            <a:r>
              <a:rPr lang="en-US" altLang="zh-CN" sz="24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as a result the </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reading of the ruler </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viewed from the telescope </a:t>
            </a:r>
            <a:r>
              <a:rPr lang="en-US" altLang="zh-CN"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is changed as follows</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changes of the reading is proportional to the strain of the stretched wire</a:t>
            </a:r>
            <a:r>
              <a:rPr lang="en-US" altLang="zh-CN" sz="24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21" descr="W%8P`$E7HOK6$D87V1(){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000">
            <a:off x="134831" y="1539219"/>
            <a:ext cx="5055063" cy="359238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257448" y="500362"/>
            <a:ext cx="10188624" cy="990600"/>
          </a:xfrm>
        </p:spPr>
        <p:txBody>
          <a:bodyPr>
            <a:normAutofit/>
          </a:bodyPr>
          <a:lstStyle/>
          <a:p>
            <a:pPr algn="ctr"/>
            <a:r>
              <a:rPr lang="en-US" altLang="zh-CN" sz="32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principle of tiny </a:t>
            </a:r>
            <a:r>
              <a:rPr lang="en-US" altLang="zh-CN" sz="32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deformation</a:t>
            </a:r>
            <a:r>
              <a:rPr lang="en-US" altLang="zh-CN" sz="32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measurement</a:t>
            </a:r>
          </a:p>
        </p:txBody>
      </p:sp>
      <p:graphicFrame>
        <p:nvGraphicFramePr>
          <p:cNvPr id="9" name="对象 8"/>
          <p:cNvGraphicFramePr>
            <a:graphicFrameLocks noChangeAspect="1"/>
          </p:cNvGraphicFramePr>
          <p:nvPr>
            <p:extLst>
              <p:ext uri="{D42A27DB-BD31-4B8C-83A1-F6EECF244321}">
                <p14:modId xmlns:p14="http://schemas.microsoft.com/office/powerpoint/2010/main" val="4076163555"/>
              </p:ext>
            </p:extLst>
          </p:nvPr>
        </p:nvGraphicFramePr>
        <p:xfrm>
          <a:off x="6012160" y="1689869"/>
          <a:ext cx="1870059" cy="474936"/>
        </p:xfrm>
        <a:graphic>
          <a:graphicData uri="http://schemas.openxmlformats.org/presentationml/2006/ole">
            <mc:AlternateContent xmlns:mc="http://schemas.openxmlformats.org/markup-compatibility/2006">
              <mc:Choice xmlns:v="urn:schemas-microsoft-com:vml" Requires="v">
                <p:oleObj spid="_x0000_s33035" name="Equation" r:id="rId4" imgW="787058" imgH="203112" progId="Equation.DSMT4">
                  <p:embed/>
                </p:oleObj>
              </mc:Choice>
              <mc:Fallback>
                <p:oleObj name="Equation" r:id="rId4" imgW="787058" imgH="203112" progId="Equation.DSMT4">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689869"/>
                        <a:ext cx="1870059" cy="474936"/>
                      </a:xfrm>
                      <a:prstGeom prst="rect">
                        <a:avLst/>
                      </a:prstGeom>
                      <a:solidFill>
                        <a:schemeClr val="bg1"/>
                      </a:solidFill>
                      <a:ln w="25400" cmpd="thinThick">
                        <a:solidFill>
                          <a:srgbClr val="FF0000"/>
                        </a:solidFill>
                        <a:prstDash val="lgDashDot"/>
                      </a:ln>
                    </p:spPr>
                  </p:pic>
                </p:oleObj>
              </mc:Fallback>
            </mc:AlternateContent>
          </a:graphicData>
        </a:graphic>
      </p:graphicFrame>
      <p:sp>
        <p:nvSpPr>
          <p:cNvPr id="10" name="矩形 9"/>
          <p:cNvSpPr/>
          <p:nvPr/>
        </p:nvSpPr>
        <p:spPr>
          <a:xfrm>
            <a:off x="5106141" y="2262004"/>
            <a:ext cx="3995936" cy="1107996"/>
          </a:xfrm>
          <a:prstGeom prst="rect">
            <a:avLst/>
          </a:prstGeom>
        </p:spPr>
        <p:txBody>
          <a:bodyPr wrap="square">
            <a:spAutoFit/>
          </a:bodyPr>
          <a:lstStyle/>
          <a:p>
            <a:r>
              <a:rPr lang="en-US" altLang="zh-CN" sz="2200" b="1" i="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is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perpendicular distance of n</a:t>
            </a:r>
            <a:r>
              <a:rPr lang="en-US" altLang="zh-CN" sz="22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1</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to the line of n</a:t>
            </a:r>
            <a:r>
              <a:rPr lang="en-US" altLang="zh-CN" sz="2200" b="1" baseline="-25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2200" b="1" baseline="-25000"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3</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i="1" dirty="0" smtClean="0">
                <a:latin typeface="Times New Roman" panose="02020603050405020304" pitchFamily="18" charset="0"/>
                <a:ea typeface="宋体" panose="02010600030101010101" pitchFamily="2" charset="-122"/>
              </a:rPr>
              <a:t>θ</a:t>
            </a:r>
            <a:r>
              <a:rPr lang="en-US" altLang="zh-CN" sz="2200" b="1" dirty="0" smtClean="0">
                <a:latin typeface="Times New Roman" panose="02020603050405020304" pitchFamily="18" charset="0"/>
                <a:ea typeface="宋体" panose="02010600030101010101" pitchFamily="2" charset="-122"/>
              </a:rPr>
              <a:t> is the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motion </a:t>
            </a:r>
            <a:r>
              <a:rPr lang="en-US" altLang="zh-CN" sz="2200" b="1" dirty="0" smtClean="0">
                <a:latin typeface="Times New Roman" panose="02020603050405020304" pitchFamily="18" charset="0"/>
                <a:ea typeface="宋体" panose="02010600030101010101" pitchFamily="2" charset="-122"/>
              </a:rPr>
              <a:t>angle</a:t>
            </a:r>
            <a:r>
              <a:rPr lang="zh-CN" altLang="en-US" sz="2200" b="1" dirty="0" smtClean="0"/>
              <a:t> </a:t>
            </a:r>
            <a:endParaRPr lang="zh-CN" altLang="en-US" sz="2200" b="1" dirty="0"/>
          </a:p>
        </p:txBody>
      </p:sp>
      <p:sp>
        <p:nvSpPr>
          <p:cNvPr id="11" name="Rectangle 2"/>
          <p:cNvSpPr>
            <a:spLocks noChangeArrowheads="1"/>
          </p:cNvSpPr>
          <p:nvPr/>
        </p:nvSpPr>
        <p:spPr bwMode="auto">
          <a:xfrm>
            <a:off x="136169" y="30344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3"/>
          <p:cNvSpPr>
            <a:spLocks noChangeArrowheads="1"/>
          </p:cNvSpPr>
          <p:nvPr/>
        </p:nvSpPr>
        <p:spPr bwMode="auto">
          <a:xfrm>
            <a:off x="-129528" y="5149500"/>
            <a:ext cx="419747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Fig. 3 The </a:t>
            </a:r>
            <a:r>
              <a:rPr kumimoji="0" lang="en-US" altLang="zh-CN" sz="2200" b="1" i="0" u="none" strike="noStrike" cap="none" normalizeH="0" baseline="0" dirty="0" err="1"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relationsip</a:t>
            </a: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between </a:t>
            </a:r>
            <a:r>
              <a:rPr kumimoji="0" lang="en-US" altLang="zh-CN" sz="2200" b="1" i="1"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Δ</a:t>
            </a:r>
            <a:r>
              <a:rPr kumimoji="0" lang="en-US" altLang="zh-CN" sz="22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Δ</a:t>
            </a:r>
            <a:r>
              <a:rPr kumimoji="0" lang="en-US" altLang="zh-CN" sz="22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endParaRPr kumimoji="0" lang="en-US" altLang="zh-CN" sz="2200" b="1"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6084168" y="4978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2753782243"/>
              </p:ext>
            </p:extLst>
          </p:nvPr>
        </p:nvGraphicFramePr>
        <p:xfrm>
          <a:off x="5716640" y="3387943"/>
          <a:ext cx="2774938" cy="803954"/>
        </p:xfrm>
        <a:graphic>
          <a:graphicData uri="http://schemas.openxmlformats.org/presentationml/2006/ole">
            <mc:AlternateContent xmlns:mc="http://schemas.openxmlformats.org/markup-compatibility/2006">
              <mc:Choice xmlns:v="urn:schemas-microsoft-com:vml" Requires="v">
                <p:oleObj spid="_x0000_s33036" name="Equation" r:id="rId6" imgW="1371600" imgH="393700" progId="Equation.DSMT4">
                  <p:embed/>
                </p:oleObj>
              </mc:Choice>
              <mc:Fallback>
                <p:oleObj name="Equation" r:id="rId6" imgW="1371600" imgH="3937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6640" y="3387943"/>
                        <a:ext cx="2774938" cy="803954"/>
                      </a:xfrm>
                      <a:prstGeom prst="rect">
                        <a:avLst/>
                      </a:prstGeom>
                      <a:noFill/>
                      <a:ln w="25400">
                        <a:solidFill>
                          <a:srgbClr val="FF0000"/>
                        </a:solidFill>
                        <a:prstDash val="lgDashDot"/>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6212112"/>
              </p:ext>
            </p:extLst>
          </p:nvPr>
        </p:nvGraphicFramePr>
        <p:xfrm>
          <a:off x="5199478" y="5911880"/>
          <a:ext cx="2737756" cy="847039"/>
        </p:xfrm>
        <a:graphic>
          <a:graphicData uri="http://schemas.openxmlformats.org/presentationml/2006/ole">
            <mc:AlternateContent xmlns:mc="http://schemas.openxmlformats.org/markup-compatibility/2006">
              <mc:Choice xmlns:v="urn:schemas-microsoft-com:vml" Requires="v">
                <p:oleObj spid="_x0000_s33037" name="Equation" r:id="rId8" imgW="1193800" imgH="393700" progId="Equation.DSMT4">
                  <p:embed/>
                </p:oleObj>
              </mc:Choice>
              <mc:Fallback>
                <p:oleObj name="Equation" r:id="rId8" imgW="1193800" imgH="3937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9478" y="5911880"/>
                        <a:ext cx="2737756" cy="847039"/>
                      </a:xfrm>
                      <a:prstGeom prst="rect">
                        <a:avLst/>
                      </a:prstGeom>
                      <a:noFill/>
                      <a:ln w="34925">
                        <a:solidFill>
                          <a:srgbClr val="0000FF"/>
                        </a:solidFill>
                      </a:ln>
                    </p:spPr>
                  </p:pic>
                </p:oleObj>
              </mc:Fallback>
            </mc:AlternateContent>
          </a:graphicData>
        </a:graphic>
      </p:graphicFrame>
      <p:sp>
        <p:nvSpPr>
          <p:cNvPr id="17" name="Rectangle 10"/>
          <p:cNvSpPr>
            <a:spLocks noChangeArrowheads="1"/>
          </p:cNvSpPr>
          <p:nvPr/>
        </p:nvSpPr>
        <p:spPr bwMode="auto">
          <a:xfrm>
            <a:off x="0" y="-215443"/>
            <a:ext cx="11075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sz="2200">
              <a:latin typeface="Times New Roman" panose="02020603050405020304" pitchFamily="18" charset="0"/>
              <a:cs typeface="Times New Roman" panose="02020603050405020304" pitchFamily="18" charset="0"/>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53249495"/>
              </p:ext>
            </p:extLst>
          </p:nvPr>
        </p:nvGraphicFramePr>
        <p:xfrm>
          <a:off x="4995363" y="4197359"/>
          <a:ext cx="584749" cy="455777"/>
        </p:xfrm>
        <a:graphic>
          <a:graphicData uri="http://schemas.openxmlformats.org/presentationml/2006/ole">
            <mc:AlternateContent xmlns:mc="http://schemas.openxmlformats.org/markup-compatibility/2006">
              <mc:Choice xmlns:v="urn:schemas-microsoft-com:vml" Requires="v">
                <p:oleObj spid="_x0000_s33038" name="Equation" r:id="rId10" imgW="508000" imgH="228600" progId="Equation.DSMT4">
                  <p:embed/>
                </p:oleObj>
              </mc:Choice>
              <mc:Fallback>
                <p:oleObj name="Equation" r:id="rId10" imgW="508000" imgH="2286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95363" y="4197359"/>
                        <a:ext cx="584749" cy="455777"/>
                      </a:xfrm>
                      <a:prstGeom prst="rect">
                        <a:avLst/>
                      </a:prstGeom>
                      <a:noFill/>
                    </p:spPr>
                  </p:pic>
                </p:oleObj>
              </mc:Fallback>
            </mc:AlternateContent>
          </a:graphicData>
        </a:graphic>
      </p:graphicFrame>
      <p:sp>
        <p:nvSpPr>
          <p:cNvPr id="19" name="Rectangle 11"/>
          <p:cNvSpPr>
            <a:spLocks noChangeArrowheads="1"/>
          </p:cNvSpPr>
          <p:nvPr/>
        </p:nvSpPr>
        <p:spPr bwMode="auto">
          <a:xfrm>
            <a:off x="4949441" y="4193212"/>
            <a:ext cx="42310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is the difference between the readings on the scale produced by the applied weight</a:t>
            </a:r>
            <a:r>
              <a:rPr kumimoji="0" lang="en-US" altLang="zh-CN" sz="22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graphicFrame>
        <p:nvGraphicFramePr>
          <p:cNvPr id="4" name="对象 3"/>
          <p:cNvGraphicFramePr>
            <a:graphicFrameLocks noChangeAspect="1"/>
          </p:cNvGraphicFramePr>
          <p:nvPr>
            <p:extLst>
              <p:ext uri="{D42A27DB-BD31-4B8C-83A1-F6EECF244321}">
                <p14:modId xmlns:p14="http://schemas.microsoft.com/office/powerpoint/2010/main" val="3732017735"/>
              </p:ext>
            </p:extLst>
          </p:nvPr>
        </p:nvGraphicFramePr>
        <p:xfrm>
          <a:off x="6528588" y="5335907"/>
          <a:ext cx="1249388" cy="519226"/>
        </p:xfrm>
        <a:graphic>
          <a:graphicData uri="http://schemas.openxmlformats.org/presentationml/2006/ole">
            <mc:AlternateContent xmlns:mc="http://schemas.openxmlformats.org/markup-compatibility/2006">
              <mc:Choice xmlns:v="urn:schemas-microsoft-com:vml" Requires="v">
                <p:oleObj spid="_x0000_s33039" name="Equation" r:id="rId12" imgW="495000" imgH="203040" progId="Equation.DSMT4">
                  <p:embed/>
                </p:oleObj>
              </mc:Choice>
              <mc:Fallback>
                <p:oleObj name="Equation" r:id="rId12" imgW="495000" imgH="203040" progId="Equation.DSMT4">
                  <p:embed/>
                  <p:pic>
                    <p:nvPicPr>
                      <p:cNvPr id="0" name="Object 160"/>
                      <p:cNvPicPr>
                        <a:picLocks noChangeAspect="1" noChangeArrowheads="1"/>
                      </p:cNvPicPr>
                      <p:nvPr/>
                    </p:nvPicPr>
                    <p:blipFill>
                      <a:blip r:embed="rId13"/>
                      <a:srcRect/>
                      <a:stretch>
                        <a:fillRect/>
                      </a:stretch>
                    </p:blipFill>
                    <p:spPr bwMode="auto">
                      <a:xfrm>
                        <a:off x="6528588" y="5335907"/>
                        <a:ext cx="1249388" cy="519226"/>
                      </a:xfrm>
                      <a:prstGeom prst="rect">
                        <a:avLst/>
                      </a:prstGeom>
                      <a:noFill/>
                    </p:spPr>
                  </p:pic>
                </p:oleObj>
              </mc:Fallback>
            </mc:AlternateContent>
          </a:graphicData>
        </a:graphic>
      </p:graphicFrame>
      <p:sp>
        <p:nvSpPr>
          <p:cNvPr id="5" name="矩形 4"/>
          <p:cNvSpPr/>
          <p:nvPr/>
        </p:nvSpPr>
        <p:spPr>
          <a:xfrm>
            <a:off x="4317419" y="5361992"/>
            <a:ext cx="2250937" cy="430887"/>
          </a:xfrm>
          <a:prstGeom prst="rect">
            <a:avLst/>
          </a:prstGeom>
        </p:spPr>
        <p:txBody>
          <a:bodyPr wrap="none">
            <a:spAutoFit/>
          </a:bodyPr>
          <a:lstStyle/>
          <a:p>
            <a:r>
              <a:rPr lang="en-US" altLang="zh-CN" sz="2200" b="1" i="1" dirty="0">
                <a:solidFill>
                  <a:srgbClr val="000000"/>
                </a:solidFill>
                <a:latin typeface="Times New Roman" panose="02020603050405020304" pitchFamily="18" charset="0"/>
                <a:ea typeface="微软雅黑" panose="020B0503020204020204" pitchFamily="34" charset="-122"/>
              </a:rPr>
              <a:t>θ</a:t>
            </a:r>
            <a:r>
              <a:rPr lang="en-US" altLang="zh-CN" sz="2200" b="1" dirty="0">
                <a:solidFill>
                  <a:srgbClr val="000000"/>
                </a:solidFill>
                <a:latin typeface="Times New Roman" panose="02020603050405020304" pitchFamily="18" charset="0"/>
                <a:ea typeface="微软雅黑" panose="020B0503020204020204" pitchFamily="34" charset="-122"/>
              </a:rPr>
              <a:t> is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small</a:t>
            </a:r>
            <a:r>
              <a:rPr lang="en-US" altLang="zh-CN" sz="2200" b="1" dirty="0">
                <a:solidFill>
                  <a:srgbClr val="000000"/>
                </a:solidFill>
                <a:latin typeface="Times New Roman" panose="02020603050405020304" pitchFamily="18" charset="0"/>
                <a:ea typeface="微软雅黑" panose="020B0503020204020204" pitchFamily="34" charset="-122"/>
              </a:rPr>
              <a:t> so that </a:t>
            </a:r>
            <a:endParaRPr lang="zh-CN" altLang="en-US" sz="22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04664"/>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3" name="内容占位符 2"/>
          <p:cNvSpPr>
            <a:spLocks noGrp="1"/>
          </p:cNvSpPr>
          <p:nvPr>
            <p:ph sz="quarter" idx="1"/>
          </p:nvPr>
        </p:nvSpPr>
        <p:spPr>
          <a:xfrm>
            <a:off x="571472" y="1500174"/>
            <a:ext cx="8072494" cy="1000132"/>
          </a:xfrm>
        </p:spPr>
        <p:txBody>
          <a:bodyPr>
            <a:normAutofit/>
          </a:bodyPr>
          <a:lstStyle/>
          <a:p>
            <a:pPr marL="0" lvl="0" indent="0">
              <a:lnSpc>
                <a:spcPct val="200000"/>
              </a:lnSpc>
              <a:spcBef>
                <a:spcPts val="0"/>
              </a:spcBef>
              <a:buNone/>
              <a:defRPr/>
            </a:pPr>
            <a:r>
              <a:rPr lang="en-US" altLang="zh-CN" sz="2400" b="1" dirty="0" smtClean="0">
                <a:latin typeface="Times New Roman" panose="02020603050405020304" pitchFamily="18" charset="0"/>
                <a:cs typeface="Times New Roman" panose="02020603050405020304" pitchFamily="18" charset="0"/>
              </a:rPr>
              <a:t>PART 1 – </a:t>
            </a:r>
            <a:r>
              <a:rPr lang="en-US" altLang="zh-CN" sz="2400" b="1" dirty="0">
                <a:solidFill>
                  <a:srgbClr val="0000FF"/>
                </a:solidFill>
                <a:latin typeface="Times New Roman" panose="02020603050405020304" pitchFamily="18" charset="0"/>
                <a:cs typeface="Times New Roman" panose="02020603050405020304" pitchFamily="18" charset="0"/>
              </a:rPr>
              <a:t>Aligning the System</a:t>
            </a:r>
            <a:r>
              <a:rPr lang="en-US" altLang="zh-CN" sz="2400" b="1" dirty="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p:txBody>
      </p:sp>
      <p:sp>
        <p:nvSpPr>
          <p:cNvPr id="4" name="矩形 3"/>
          <p:cNvSpPr/>
          <p:nvPr/>
        </p:nvSpPr>
        <p:spPr>
          <a:xfrm>
            <a:off x="571472" y="2276872"/>
            <a:ext cx="8393016" cy="4662815"/>
          </a:xfrm>
          <a:prstGeom prst="rect">
            <a:avLst/>
          </a:prstGeom>
        </p:spPr>
        <p:txBody>
          <a:bodyPr wrap="square">
            <a:spAutoFit/>
          </a:bodyPr>
          <a:lstStyle/>
          <a:p>
            <a:pPr indent="304800" algn="just">
              <a:lnSpc>
                <a:spcPct val="150000"/>
              </a:lnSpc>
              <a:spcAft>
                <a:spcPts val="0"/>
              </a:spcAft>
            </a:pP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Place the optical lever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on the small platform of the tripod with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setting the mirror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vertically (see Fig.4)</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Set 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telescope</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and 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reading scale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least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1 meter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away from the mirror and at about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same height</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b="1"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Adjust the telescope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(height and focus), so that you can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see the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reflected image </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of the measuring scale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of</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ruler through the mirror from the telescope </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clearly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see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Fig.5)</a:t>
            </a:r>
            <a:r>
              <a:rPr lang="en-US" altLang="zh-CN" sz="22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zh-CN" sz="2200" b="1" dirty="0">
              <a:latin typeface="Times New Roman" panose="02020603050405020304" pitchFamily="18" charset="0"/>
              <a:ea typeface="宋体" panose="02010600030101010101" pitchFamily="2" charset="-122"/>
            </a:endParaRPr>
          </a:p>
          <a:p>
            <a:pPr indent="304800" algn="just">
              <a:lnSpc>
                <a:spcPct val="150000"/>
              </a:lnSpc>
              <a:spcAft>
                <a:spcPts val="0"/>
              </a:spcAft>
            </a:pPr>
            <a:r>
              <a:rPr lang="en-US" altLang="zh-CN" sz="2200" b="1" dirty="0">
                <a:latin typeface="Times New Roman" panose="02020603050405020304" pitchFamily="18" charset="0"/>
                <a:ea typeface="宋体" panose="02010600030101010101" pitchFamily="2" charset="-122"/>
              </a:rPr>
              <a:t>(</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Tilt the mirror or relocate the ruler until 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middle of the scale of the ruler coincides</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with 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cross-hair</a:t>
            </a:r>
            <a:r>
              <a:rPr lang="en-US" altLang="zh-CN" sz="2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of the telescope.</a:t>
            </a:r>
            <a:endParaRPr lang="zh-CN" altLang="zh-CN" sz="2200" b="1"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185531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1697260" y="1772816"/>
            <a:ext cx="533400" cy="244476"/>
          </a:xfrm>
        </p:spPr>
        <p:txBody>
          <a:bodyPr>
            <a:normAutofit fontScale="85000" lnSpcReduction="20000"/>
          </a:bodyPr>
          <a:lstStyle/>
          <a:p>
            <a:fld id="{0FB640E4-5C43-429B-85F1-483ECE9E6D26}" type="slidenum">
              <a:rPr lang="zh-CN" altLang="en-US" smtClean="0"/>
              <a:pPr/>
              <a:t>8</a:t>
            </a:fld>
            <a:endParaRPr lang="zh-CN" altLang="en-US"/>
          </a:p>
        </p:txBody>
      </p:sp>
      <p:sp>
        <p:nvSpPr>
          <p:cNvPr id="5" name="矩形 4"/>
          <p:cNvSpPr/>
          <p:nvPr/>
        </p:nvSpPr>
        <p:spPr>
          <a:xfrm>
            <a:off x="2267744" y="6381328"/>
            <a:ext cx="4207396" cy="430887"/>
          </a:xfrm>
          <a:prstGeom prst="rect">
            <a:avLst/>
          </a:prstGeom>
        </p:spPr>
        <p:txBody>
          <a:bodyPr wrap="square">
            <a:spAutoFit/>
          </a:bodyPr>
          <a:lstStyle/>
          <a:p>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Fig.4 setting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mirror vertically </a:t>
            </a:r>
            <a:endParaRPr lang="zh-CN" altLang="en-US" sz="2200"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2201" b="21651"/>
          <a:stretch/>
        </p:blipFill>
        <p:spPr>
          <a:xfrm>
            <a:off x="1660748" y="1772816"/>
            <a:ext cx="5143500" cy="4536504"/>
          </a:xfrm>
          <a:prstGeom prst="rect">
            <a:avLst/>
          </a:prstGeom>
        </p:spPr>
      </p:pic>
      <p:sp>
        <p:nvSpPr>
          <p:cNvPr id="8" name="标题 1"/>
          <p:cNvSpPr>
            <a:spLocks noGrp="1"/>
          </p:cNvSpPr>
          <p:nvPr>
            <p:ph type="title"/>
          </p:nvPr>
        </p:nvSpPr>
        <p:spPr>
          <a:xfrm>
            <a:off x="251520" y="206152"/>
            <a:ext cx="8535322" cy="990600"/>
          </a:xfrm>
        </p:spPr>
        <p:txBody>
          <a:bodyPr>
            <a:normAutofit/>
          </a:bodyPr>
          <a:lstStyle/>
          <a:p>
            <a:pPr algn="ctr"/>
            <a:r>
              <a:rPr lang="en-US" altLang="zh-CN"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Procedure</a:t>
            </a:r>
          </a:p>
        </p:txBody>
      </p:sp>
      <p:sp>
        <p:nvSpPr>
          <p:cNvPr id="9" name="矩形 8"/>
          <p:cNvSpPr/>
          <p:nvPr/>
        </p:nvSpPr>
        <p:spPr>
          <a:xfrm rot="21422611">
            <a:off x="3965172" y="3648061"/>
            <a:ext cx="36000" cy="14401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 name="矩形 9"/>
          <p:cNvSpPr/>
          <p:nvPr/>
        </p:nvSpPr>
        <p:spPr>
          <a:xfrm rot="4614973" flipH="1">
            <a:off x="4558204" y="4327843"/>
            <a:ext cx="36000" cy="11742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pSp>
        <p:nvGrpSpPr>
          <p:cNvPr id="30" name="组合 29"/>
          <p:cNvGrpSpPr/>
          <p:nvPr/>
        </p:nvGrpSpPr>
        <p:grpSpPr>
          <a:xfrm>
            <a:off x="4037012" y="4575936"/>
            <a:ext cx="360040" cy="361770"/>
            <a:chOff x="2339752" y="4075342"/>
            <a:chExt cx="360040" cy="361770"/>
          </a:xfrm>
        </p:grpSpPr>
        <p:cxnSp>
          <p:nvCxnSpPr>
            <p:cNvPr id="13" name="直接连接符 12"/>
            <p:cNvCxnSpPr/>
            <p:nvPr/>
          </p:nvCxnSpPr>
          <p:spPr>
            <a:xfrm flipV="1">
              <a:off x="2339752" y="4075342"/>
              <a:ext cx="360000" cy="73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692448" y="4075342"/>
              <a:ext cx="7344" cy="36177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1769355" y="4695527"/>
            <a:ext cx="1578509" cy="461665"/>
          </a:xfrm>
          <a:prstGeom prst="rect">
            <a:avLst/>
          </a:prstGeom>
        </p:spPr>
        <p:txBody>
          <a:bodyPr wrap="none">
            <a:spAutoFit/>
          </a:bodyPr>
          <a:lstStyle/>
          <a:p>
            <a:r>
              <a:rPr lang="en-US" altLang="zh-CN" sz="24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light lever </a:t>
            </a:r>
            <a:endParaRPr lang="zh-CN" altLang="en-US" sz="2400" dirty="0">
              <a:solidFill>
                <a:srgbClr val="FF0000"/>
              </a:solidFill>
            </a:endParaRPr>
          </a:p>
        </p:txBody>
      </p:sp>
      <p:cxnSp>
        <p:nvCxnSpPr>
          <p:cNvPr id="25" name="曲线连接符 24"/>
          <p:cNvCxnSpPr/>
          <p:nvPr/>
        </p:nvCxnSpPr>
        <p:spPr>
          <a:xfrm flipV="1">
            <a:off x="2915819" y="4510850"/>
            <a:ext cx="576061" cy="214294"/>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164804" y="2705458"/>
            <a:ext cx="1083182" cy="461665"/>
          </a:xfrm>
          <a:prstGeom prst="rect">
            <a:avLst/>
          </a:prstGeom>
        </p:spPr>
        <p:txBody>
          <a:bodyPr wrap="none">
            <a:spAutoFit/>
          </a:bodyPr>
          <a:lstStyle/>
          <a:p>
            <a:r>
              <a:rPr lang="en-US" altLang="zh-CN" sz="2400" b="1" kern="1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mirror</a:t>
            </a:r>
            <a:endParaRPr lang="zh-CN" altLang="en-US" sz="2400" dirty="0">
              <a:solidFill>
                <a:srgbClr val="FF0000"/>
              </a:solidFill>
            </a:endParaRPr>
          </a:p>
        </p:txBody>
      </p:sp>
      <p:cxnSp>
        <p:nvCxnSpPr>
          <p:cNvPr id="28" name="曲线连接符 27"/>
          <p:cNvCxnSpPr/>
          <p:nvPr/>
        </p:nvCxnSpPr>
        <p:spPr>
          <a:xfrm rot="16200000" flipH="1">
            <a:off x="3191916" y="3046497"/>
            <a:ext cx="402431" cy="296415"/>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64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11" t="21221" b="6330"/>
          <a:stretch/>
        </p:blipFill>
        <p:spPr>
          <a:xfrm rot="180027">
            <a:off x="5220073" y="-29125"/>
            <a:ext cx="3923928" cy="5927463"/>
          </a:xfrm>
          <a:prstGeom prst="rect">
            <a:avLst/>
          </a:prstGeom>
        </p:spPr>
      </p:pic>
      <p:sp>
        <p:nvSpPr>
          <p:cNvPr id="3" name="灯片编号占位符 2"/>
          <p:cNvSpPr>
            <a:spLocks noGrp="1"/>
          </p:cNvSpPr>
          <p:nvPr>
            <p:ph type="sldNum" sz="quarter" idx="12"/>
          </p:nvPr>
        </p:nvSpPr>
        <p:spPr/>
        <p:txBody>
          <a:bodyPr>
            <a:normAutofit fontScale="85000" lnSpcReduction="20000"/>
          </a:bodyPr>
          <a:lstStyle/>
          <a:p>
            <a:fld id="{0FB640E4-5C43-429B-85F1-483ECE9E6D26}" type="slidenum">
              <a:rPr lang="zh-CN" altLang="en-US" smtClean="0"/>
              <a:pPr/>
              <a:t>9</a:t>
            </a:fld>
            <a:endParaRPr lang="zh-CN" altLang="en-US"/>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19600" t="23083" r="7096" b="15252"/>
          <a:stretch/>
        </p:blipFill>
        <p:spPr>
          <a:xfrm>
            <a:off x="-108520" y="-27384"/>
            <a:ext cx="5328592" cy="5976664"/>
          </a:xfrm>
          <a:prstGeom prst="rect">
            <a:avLst/>
          </a:prstGeom>
        </p:spPr>
      </p:pic>
      <p:sp>
        <p:nvSpPr>
          <p:cNvPr id="4" name="矩形 3"/>
          <p:cNvSpPr/>
          <p:nvPr/>
        </p:nvSpPr>
        <p:spPr>
          <a:xfrm>
            <a:off x="5256584" y="5945665"/>
            <a:ext cx="4067944" cy="707886"/>
          </a:xfrm>
          <a:prstGeom prst="rect">
            <a:avLst/>
          </a:prstGeom>
        </p:spPr>
        <p:txBody>
          <a:bodyPr wrap="square">
            <a:spAutoFit/>
          </a:bodyPr>
          <a:lstStyle/>
          <a:p>
            <a:r>
              <a:rPr lang="en-US" altLang="zh-CN" sz="20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Fig.5b</a:t>
            </a:r>
            <a:r>
              <a:rPr lang="zh-CN" altLang="en-US" sz="2000" dirty="0" smtClean="0">
                <a:solidFill>
                  <a:srgbClr val="0000FF"/>
                </a:solidFill>
              </a:rPr>
              <a:t> </a:t>
            </a:r>
            <a:r>
              <a:rPr lang="en-US" altLang="zh-CN" sz="20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See the clear reflected </a:t>
            </a: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image </a:t>
            </a:r>
            <a:r>
              <a:rPr lang="en-US" altLang="zh-CN" sz="20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of the ruler </a:t>
            </a:r>
            <a:r>
              <a:rPr lang="en-US" altLang="zh-CN" sz="20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0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telescope</a:t>
            </a:r>
            <a:endParaRPr lang="zh-CN" altLang="en-US" sz="2000" dirty="0">
              <a:solidFill>
                <a:srgbClr val="0000FF"/>
              </a:solidFill>
            </a:endParaRPr>
          </a:p>
        </p:txBody>
      </p:sp>
      <p:sp>
        <p:nvSpPr>
          <p:cNvPr id="7" name="矩形 6"/>
          <p:cNvSpPr/>
          <p:nvPr/>
        </p:nvSpPr>
        <p:spPr>
          <a:xfrm>
            <a:off x="0" y="5951021"/>
            <a:ext cx="4932040" cy="769441"/>
          </a:xfrm>
          <a:prstGeom prst="rect">
            <a:avLst/>
          </a:prstGeom>
        </p:spPr>
        <p:txBody>
          <a:bodyPr wrap="square">
            <a:spAutoFit/>
          </a:bodyPr>
          <a:lstStyle/>
          <a:p>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Fig.5a</a:t>
            </a:r>
            <a:r>
              <a:rPr lang="zh-CN" altLang="en-US" sz="2200" dirty="0">
                <a:solidFill>
                  <a:srgbClr val="0000FF"/>
                </a:solidFill>
              </a:rPr>
              <a:t>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Reflected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image of </a:t>
            </a:r>
            <a:r>
              <a:rPr lang="en-US" altLang="zh-CN" sz="2200" b="1" dirty="0" smtClean="0">
                <a:solidFill>
                  <a:srgbClr val="0000FF"/>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ruler through the mirror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above </a:t>
            </a:r>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a:t>
            </a:r>
            <a:r>
              <a:rPr lang="en-US" altLang="zh-CN" sz="22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telescope</a:t>
            </a:r>
            <a:endParaRPr lang="zh-CN" altLang="en-US" sz="2200" dirty="0">
              <a:solidFill>
                <a:srgbClr val="FF0000"/>
              </a:solidFill>
            </a:endParaRPr>
          </a:p>
        </p:txBody>
      </p:sp>
      <p:sp>
        <p:nvSpPr>
          <p:cNvPr id="8" name="矩形 7"/>
          <p:cNvSpPr/>
          <p:nvPr/>
        </p:nvSpPr>
        <p:spPr>
          <a:xfrm>
            <a:off x="2778587" y="116632"/>
            <a:ext cx="3521605" cy="430887"/>
          </a:xfrm>
          <a:prstGeom prst="rect">
            <a:avLst/>
          </a:prstGeom>
        </p:spPr>
        <p:txBody>
          <a:bodyPr wrap="none">
            <a:spAutoFit/>
          </a:bodyPr>
          <a:lstStyle/>
          <a:p>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reflected image of the ruler </a:t>
            </a:r>
            <a:endParaRPr lang="zh-CN" altLang="en-US" sz="2200" dirty="0">
              <a:solidFill>
                <a:srgbClr val="FF0000"/>
              </a:solidFill>
            </a:endParaRPr>
          </a:p>
        </p:txBody>
      </p:sp>
      <p:cxnSp>
        <p:nvCxnSpPr>
          <p:cNvPr id="9" name="曲线连接符 8"/>
          <p:cNvCxnSpPr/>
          <p:nvPr/>
        </p:nvCxnSpPr>
        <p:spPr>
          <a:xfrm rot="10800000" flipV="1">
            <a:off x="2733368" y="404664"/>
            <a:ext cx="830520" cy="431077"/>
          </a:xfrm>
          <a:prstGeom prst="curved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11560" y="4005064"/>
            <a:ext cx="1265090" cy="430887"/>
          </a:xfrm>
          <a:prstGeom prst="rect">
            <a:avLst/>
          </a:prstGeom>
        </p:spPr>
        <p:txBody>
          <a:bodyPr wrap="none">
            <a:spAutoFit/>
          </a:bodyPr>
          <a:lstStyle/>
          <a:p>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telescope</a:t>
            </a:r>
          </a:p>
        </p:txBody>
      </p:sp>
      <p:cxnSp>
        <p:nvCxnSpPr>
          <p:cNvPr id="21" name="曲线连接符 20"/>
          <p:cNvCxnSpPr/>
          <p:nvPr/>
        </p:nvCxnSpPr>
        <p:spPr>
          <a:xfrm flipV="1">
            <a:off x="1849272" y="4221088"/>
            <a:ext cx="922528" cy="72008"/>
          </a:xfrm>
          <a:prstGeom prst="curved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a:off x="5940152" y="620688"/>
            <a:ext cx="1008112" cy="504056"/>
          </a:xfrm>
          <a:prstGeom prst="curved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364088" y="4149080"/>
            <a:ext cx="3284361" cy="430887"/>
          </a:xfrm>
          <a:prstGeom prst="rect">
            <a:avLst/>
          </a:prstGeom>
        </p:spPr>
        <p:txBody>
          <a:bodyPr wrap="none">
            <a:spAutoFit/>
          </a:bodyPr>
          <a:lstStyle/>
          <a:p>
            <a:r>
              <a:rPr lang="en-US" altLang="zh-CN"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cross-hair of the telescope</a:t>
            </a:r>
            <a:endParaRPr lang="zh-CN" altLang="en-US" sz="2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曲线连接符 31"/>
          <p:cNvCxnSpPr/>
          <p:nvPr/>
        </p:nvCxnSpPr>
        <p:spPr>
          <a:xfrm rot="5400000" flipH="1" flipV="1">
            <a:off x="5982944" y="3183760"/>
            <a:ext cx="1224136" cy="850520"/>
          </a:xfrm>
          <a:prstGeom prst="curved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5543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梅努斯">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主题-梅努斯" id="{00AEB2A7-F811-4586-BBA1-80F46116D2EE}" vid="{93F8EEDB-7269-4F6A-BEE1-5928765FCDE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792</TotalTime>
  <Words>1290</Words>
  <Application>Microsoft Office PowerPoint</Application>
  <PresentationFormat>全屏显示(4:3)</PresentationFormat>
  <Paragraphs>200</Paragraphs>
  <Slides>23</Slides>
  <Notes>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6" baseType="lpstr">
      <vt:lpstr>黑体</vt:lpstr>
      <vt:lpstr>华文仿宋</vt:lpstr>
      <vt:lpstr>宋体</vt:lpstr>
      <vt:lpstr>微软雅黑</vt:lpstr>
      <vt:lpstr>Arial</vt:lpstr>
      <vt:lpstr>Calibri</vt:lpstr>
      <vt:lpstr>Times New Roman</vt:lpstr>
      <vt:lpstr>Tw Cen MT</vt:lpstr>
      <vt:lpstr>Wingdings</vt:lpstr>
      <vt:lpstr>Wingdings 2</vt:lpstr>
      <vt:lpstr>中性</vt:lpstr>
      <vt:lpstr>主题-梅努斯</vt:lpstr>
      <vt:lpstr>Equation</vt:lpstr>
      <vt:lpstr>PowerPoint 演示文稿</vt:lpstr>
      <vt:lpstr>Aim</vt:lpstr>
      <vt:lpstr>Theory</vt:lpstr>
      <vt:lpstr>Theory</vt:lpstr>
      <vt:lpstr>Apparatus</vt:lpstr>
      <vt:lpstr>The principle of tiny deformation measurement</vt:lpstr>
      <vt:lpstr>Procedure</vt:lpstr>
      <vt:lpstr>Procedure</vt:lpstr>
      <vt:lpstr>PowerPoint 演示文稿</vt:lpstr>
      <vt:lpstr>Procedure</vt:lpstr>
      <vt:lpstr>Procedure</vt:lpstr>
      <vt:lpstr>Data &amp; Calculation</vt:lpstr>
      <vt:lpstr>Data &amp; Calculation</vt:lpstr>
      <vt:lpstr>Data &amp; Calculation</vt:lpstr>
      <vt:lpstr>PowerPoint 演示文稿</vt:lpstr>
      <vt:lpstr>PowerPoint 演示文稿</vt:lpstr>
      <vt:lpstr>Results</vt:lpstr>
      <vt:lpstr>Results</vt:lpstr>
      <vt:lpstr>Conclusions</vt:lpstr>
      <vt:lpstr>An example for conclusions</vt:lpstr>
      <vt:lpstr>Appendix: Micrometre Screw Gauge</vt:lpstr>
      <vt:lpstr>Appendix: Micrometre Screw Gauge</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admin</dc:creator>
  <cp:lastModifiedBy>Windows 用户</cp:lastModifiedBy>
  <cp:revision>499</cp:revision>
  <dcterms:created xsi:type="dcterms:W3CDTF">2019-09-26T03:10:00Z</dcterms:created>
  <dcterms:modified xsi:type="dcterms:W3CDTF">2021-09-10T01:01:56Z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